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1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77" r:id="rId4"/>
    <p:sldId id="275" r:id="rId5"/>
    <p:sldId id="276" r:id="rId6"/>
    <p:sldId id="279" r:id="rId7"/>
    <p:sldId id="280" r:id="rId8"/>
    <p:sldId id="281" r:id="rId9"/>
    <p:sldId id="278" r:id="rId10"/>
    <p:sldId id="260" r:id="rId11"/>
    <p:sldId id="261" r:id="rId12"/>
    <p:sldId id="282" r:id="rId13"/>
    <p:sldId id="262" r:id="rId14"/>
    <p:sldId id="283" r:id="rId15"/>
    <p:sldId id="285" r:id="rId16"/>
    <p:sldId id="288" r:id="rId17"/>
    <p:sldId id="289" r:id="rId18"/>
    <p:sldId id="290" r:id="rId19"/>
    <p:sldId id="292" r:id="rId20"/>
    <p:sldId id="284" r:id="rId21"/>
    <p:sldId id="286" r:id="rId22"/>
    <p:sldId id="295" r:id="rId23"/>
    <p:sldId id="302" r:id="rId24"/>
    <p:sldId id="272" r:id="rId25"/>
    <p:sldId id="293" r:id="rId26"/>
    <p:sldId id="294" r:id="rId27"/>
    <p:sldId id="296" r:id="rId28"/>
    <p:sldId id="297" r:id="rId29"/>
    <p:sldId id="273" r:id="rId30"/>
    <p:sldId id="299" r:id="rId31"/>
    <p:sldId id="301" r:id="rId32"/>
    <p:sldId id="30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DA04B-92BA-BE47-84D3-7F33FF879A50}" type="datetimeFigureOut">
              <a:rPr lang="en-US" smtClean="0"/>
              <a:t>4/3/15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011AF-C0DC-0D47-94D1-439CBE58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70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B1161-EA9E-4DBA-B642-2026B96B5F81}" type="datetimeFigureOut">
              <a:rPr lang="en-US" smtClean="0"/>
              <a:pPr/>
              <a:t>4/3/15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23266-C16B-4853-8F95-5166A860C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23266-C16B-4853-8F95-5166A860CC6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D139687-2529-4A6F-9879-7BE439687AB5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D139687-2529-4A6F-9879-7BE439687AB5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789D4F9-53E3-473A-8B77-29105D34F873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789D4F9-53E3-473A-8B77-29105D34F873}" type="slidenum">
              <a:rPr lang="en-US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789D4F9-53E3-473A-8B77-29105D34F873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6198C9A-7DBB-4E30-A2BE-2C132163D715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DF9D1E-7630-46B5-9170-CB744477DA00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E782D02-96BF-433E-9F86-C26F3DFD7616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C3BE5C4-38F2-4DC6-B944-135EE6FA6924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789D4F9-53E3-473A-8B77-29105D34F873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ED23342-1797-41B5-8CA8-893A824821A8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789D4F9-53E3-473A-8B77-29105D34F873}" type="slidenum">
              <a:rPr lang="en-US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23266-C16B-4853-8F95-5166A860CC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10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D2D3037-B11E-4A81-994E-CF0A9FD84ACC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23266-C16B-4853-8F95-5166A860CC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16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23266-C16B-4853-8F95-5166A860CC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16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DC54F4-5EDE-4012-B8AE-BB7553B0D338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ED23342-1797-41B5-8CA8-893A824821A8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ED23342-1797-41B5-8CA8-893A824821A8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ED23342-1797-41B5-8CA8-893A824821A8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23266-C16B-4853-8F95-5166A860CC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1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23266-C16B-4853-8F95-5166A860CC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10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A15818-A72A-4555-9EBA-886E5F9376E0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A15818-A72A-4555-9EBA-886E5F9376E0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Interconnect Topologies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Nikhil Jain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Topology requirements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things to work</a:t>
            </a:r>
            <a:r>
              <a:rPr lang="en-US" dirty="0" smtClean="0">
                <a:solidFill>
                  <a:schemeClr val="accent3"/>
                </a:solidFill>
              </a:rPr>
              <a:t> well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Intermediate routing, if needed, should happen without interfering with computation on intermediate nodes.</a:t>
            </a:r>
          </a:p>
          <a:p>
            <a:pPr lvl="1"/>
            <a:endParaRPr lang="en-US" dirty="0" smtClean="0"/>
          </a:p>
          <a:p>
            <a:pPr lvl="1"/>
            <a:r>
              <a:rPr lang="en-US" i="1" dirty="0" smtClean="0"/>
              <a:t>Reasonable</a:t>
            </a:r>
            <a:r>
              <a:rPr lang="en-US" dirty="0" smtClean="0"/>
              <a:t> path length between every pairs of processors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calculate path from one processor to other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More discussed later…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Interconnect Topologies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 Basic definitions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Let the topology be represented by a </a:t>
            </a:r>
            <a:r>
              <a:rPr lang="en-US" dirty="0" smtClean="0">
                <a:solidFill>
                  <a:srgbClr val="B32C16"/>
                </a:solidFill>
              </a:rPr>
              <a:t>Graph</a:t>
            </a:r>
            <a:r>
              <a:rPr lang="en-US" dirty="0" smtClean="0">
                <a:solidFill>
                  <a:srgbClr val="B32C16"/>
                </a:solidFill>
                <a:sym typeface="Wingdings"/>
              </a:rPr>
              <a:t> G(V,E)</a:t>
            </a:r>
            <a:r>
              <a:rPr lang="en-US" dirty="0" smtClean="0">
                <a:sym typeface="Wingdings"/>
              </a:rPr>
              <a:t> where </a:t>
            </a:r>
            <a:r>
              <a:rPr lang="en-US" dirty="0" smtClean="0">
                <a:solidFill>
                  <a:srgbClr val="B32C16"/>
                </a:solidFill>
                <a:sym typeface="Wingdings"/>
              </a:rPr>
              <a:t>V</a:t>
            </a:r>
            <a:r>
              <a:rPr lang="en-US" dirty="0" smtClean="0">
                <a:sym typeface="Wingdings"/>
              </a:rPr>
              <a:t> is the set of vertices - processors/routers and </a:t>
            </a:r>
            <a:r>
              <a:rPr lang="en-US" dirty="0" smtClean="0">
                <a:solidFill>
                  <a:srgbClr val="B32C16"/>
                </a:solidFill>
                <a:sym typeface="Wingdings"/>
              </a:rPr>
              <a:t>E</a:t>
            </a:r>
            <a:r>
              <a:rPr lang="en-US" dirty="0" smtClean="0">
                <a:sym typeface="Wingdings"/>
              </a:rPr>
              <a:t> is the edges - connections among them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 smtClean="0">
              <a:sym typeface="Wingdings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B32C16"/>
                </a:solidFill>
                <a:sym typeface="Wingdings"/>
              </a:rPr>
              <a:t>d</a:t>
            </a:r>
            <a:r>
              <a:rPr lang="en-US" dirty="0" smtClean="0">
                <a:solidFill>
                  <a:srgbClr val="B32C16"/>
                </a:solidFill>
                <a:sym typeface="Wingdings"/>
              </a:rPr>
              <a:t>egree</a:t>
            </a:r>
            <a:r>
              <a:rPr lang="en-US" dirty="0" smtClean="0">
                <a:sym typeface="Wingdings"/>
              </a:rPr>
              <a:t>: maximum number of edges incident on a vertex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B32C16"/>
                </a:solidFill>
                <a:sym typeface="Wingdings"/>
              </a:rPr>
              <a:t>distance </a:t>
            </a:r>
            <a:r>
              <a:rPr lang="en-US" dirty="0">
                <a:sym typeface="Wingdings"/>
              </a:rPr>
              <a:t>between two </a:t>
            </a:r>
            <a:r>
              <a:rPr lang="en-US" dirty="0" smtClean="0">
                <a:sym typeface="Wingdings"/>
              </a:rPr>
              <a:t>vertices: </a:t>
            </a:r>
            <a:r>
              <a:rPr lang="en-US" dirty="0">
                <a:sym typeface="Wingdings"/>
              </a:rPr>
              <a:t>number of edges (hops ) </a:t>
            </a:r>
            <a:r>
              <a:rPr lang="en-US" dirty="0" smtClean="0">
                <a:sym typeface="Wingdings"/>
              </a:rPr>
              <a:t>in shortest </a:t>
            </a:r>
            <a:r>
              <a:rPr lang="en-US" dirty="0">
                <a:sym typeface="Wingdings"/>
              </a:rPr>
              <a:t>path between them</a:t>
            </a:r>
            <a:endParaRPr lang="en-US" dirty="0" smtClean="0">
              <a:sym typeface="Wingdings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B32C16"/>
                </a:solidFill>
              </a:rPr>
              <a:t>diameter: </a:t>
            </a:r>
            <a:r>
              <a:rPr lang="en-US" dirty="0"/>
              <a:t>maximum distance between any pair of </a:t>
            </a:r>
            <a:r>
              <a:rPr lang="en-US" dirty="0" smtClean="0"/>
              <a:t>vertices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edge </a:t>
            </a:r>
            <a:r>
              <a:rPr lang="en-US" dirty="0">
                <a:solidFill>
                  <a:schemeClr val="accent3"/>
                </a:solidFill>
              </a:rPr>
              <a:t>length</a:t>
            </a:r>
            <a:r>
              <a:rPr lang="en-US" dirty="0"/>
              <a:t> : maximum physical length of any wire; may </a:t>
            </a:r>
            <a:r>
              <a:rPr lang="en-US" dirty="0" smtClean="0"/>
              <a:t>be constant </a:t>
            </a:r>
            <a:r>
              <a:rPr lang="en-US" dirty="0"/>
              <a:t>or variable as number of processors </a:t>
            </a:r>
            <a:r>
              <a:rPr lang="en-US" dirty="0" smtClean="0"/>
              <a:t>varies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B32C16"/>
                </a:solidFill>
              </a:rPr>
              <a:t>bandwidth</a:t>
            </a:r>
            <a:endParaRPr lang="en-US" dirty="0">
              <a:solidFill>
                <a:srgbClr val="B32C1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Judge a Topology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degree: affects capability to communicate simultaneously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iameter: determines the maximum delay</a:t>
            </a:r>
          </a:p>
          <a:p>
            <a:pPr>
              <a:lnSpc>
                <a:spcPct val="90000"/>
              </a:lnSpc>
            </a:pPr>
            <a:r>
              <a:rPr lang="en-US" dirty="0"/>
              <a:t>a</a:t>
            </a:r>
            <a:r>
              <a:rPr lang="en-US" dirty="0" smtClean="0"/>
              <a:t>verage distance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/>
              <a:t>l</a:t>
            </a:r>
            <a:r>
              <a:rPr lang="en-US" dirty="0" smtClean="0"/>
              <a:t>ink bandwidth: impacts how fast communication is done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bisection bandwidth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Divide the set of processors in two equal partitions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How much link bandwidth is available for data flow from one partition to the other? – Minimize it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Important for global communication, congestion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1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Network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egree: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iameter: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</a:t>
            </a:r>
            <a:r>
              <a:rPr lang="en-US" dirty="0" smtClean="0"/>
              <a:t>verage distance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total links/link </a:t>
            </a:r>
            <a:r>
              <a:rPr lang="en-US" dirty="0"/>
              <a:t>bandwidth</a:t>
            </a:r>
            <a:r>
              <a:rPr lang="en-US" dirty="0" smtClean="0"/>
              <a:t>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bisection </a:t>
            </a:r>
            <a:r>
              <a:rPr lang="en-US" dirty="0" smtClean="0"/>
              <a:t>bandwidth: 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r>
              <a:rPr lang="en-US" dirty="0" smtClean="0"/>
              <a:t>What if everyone wants to send data to every one else?</a:t>
            </a:r>
          </a:p>
          <a:p>
            <a:r>
              <a:rPr lang="en-US" dirty="0" smtClean="0"/>
              <a:t>Does this look like an overkill?</a:t>
            </a:r>
          </a:p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81200" y="12192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P-1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86000" y="1981200"/>
            <a:ext cx="8382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3733800" y="4267200"/>
            <a:ext cx="1600200" cy="838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B.P.P/</a:t>
            </a:r>
            <a:r>
              <a:rPr lang="en-US" dirty="0"/>
              <a:t>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371600"/>
            <a:ext cx="2540000" cy="250825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200400" y="2819400"/>
            <a:ext cx="8382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4419600" y="3429000"/>
            <a:ext cx="15240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P(P-1)/2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egree: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iameter: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</a:t>
            </a:r>
            <a:r>
              <a:rPr lang="en-US" dirty="0" smtClean="0"/>
              <a:t>verage distance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total links/link </a:t>
            </a:r>
            <a:r>
              <a:rPr lang="en-US" dirty="0"/>
              <a:t>bandwidth</a:t>
            </a:r>
            <a:r>
              <a:rPr lang="en-US" dirty="0" smtClean="0"/>
              <a:t>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bisection </a:t>
            </a:r>
            <a:r>
              <a:rPr lang="en-US" dirty="0" smtClean="0"/>
              <a:t>bandwidth: 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r>
              <a:rPr lang="en-US" dirty="0" smtClean="0"/>
              <a:t>Single point of failure!</a:t>
            </a:r>
          </a:p>
          <a:p>
            <a:r>
              <a:rPr lang="en-US" dirty="0" smtClean="0"/>
              <a:t>Asymmetric – not a good idea</a:t>
            </a:r>
          </a:p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81200" y="12192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86000" y="1981200"/>
            <a:ext cx="8382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P-1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10000" y="4267200"/>
            <a:ext cx="8382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0400" y="2819400"/>
            <a:ext cx="8382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P/3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419600" y="3429000"/>
            <a:ext cx="11430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P-1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62" y="1295400"/>
            <a:ext cx="4451838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1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Meshes (say P = k * k)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egree: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iameter: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</a:t>
            </a:r>
            <a:r>
              <a:rPr lang="en-US" dirty="0" smtClean="0"/>
              <a:t>verage distance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total links/link </a:t>
            </a:r>
            <a:r>
              <a:rPr lang="en-US" dirty="0"/>
              <a:t>bandwidth</a:t>
            </a:r>
            <a:r>
              <a:rPr lang="en-US" dirty="0" smtClean="0"/>
              <a:t>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bisection </a:t>
            </a:r>
            <a:r>
              <a:rPr lang="en-US" dirty="0" smtClean="0"/>
              <a:t>bandwidth: 	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Asymmetric – not good!</a:t>
            </a:r>
            <a:endParaRPr lang="en-US" dirty="0"/>
          </a:p>
          <a:p>
            <a:r>
              <a:rPr lang="en-US" dirty="0" smtClean="0"/>
              <a:t>Bisection bandwidth is decent: can be n-dimensional</a:t>
            </a:r>
          </a:p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81200" y="12192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2-4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86000" y="1981200"/>
            <a:ext cx="10668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2(k-1)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10000" y="4267200"/>
            <a:ext cx="8382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</a:t>
            </a:r>
            <a:r>
              <a:rPr lang="en-US" dirty="0" err="1" smtClean="0"/>
              <a:t>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0400" y="2819400"/>
            <a:ext cx="9906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2k/3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419600" y="3429000"/>
            <a:ext cx="1295400" cy="838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2k(k-1)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3000"/>
            <a:ext cx="2387600" cy="273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035040"/>
            <a:ext cx="8229600" cy="36576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>
                <a:latin typeface="Arial"/>
              </a:rPr>
              <a:t>Slide from a presentation by Prof</a:t>
            </a:r>
            <a:r>
              <a:rPr lang="en-US" sz="2800" dirty="0">
                <a:latin typeface="Arial"/>
              </a:rPr>
              <a:t>. Dr.-</a:t>
            </a:r>
            <a:r>
              <a:rPr lang="en-US" sz="2800" dirty="0" err="1">
                <a:latin typeface="Arial"/>
              </a:rPr>
              <a:t>Ing</a:t>
            </a:r>
            <a:r>
              <a:rPr lang="en-US" sz="2800" dirty="0">
                <a:latin typeface="Arial"/>
              </a:rPr>
              <a:t>. Axel </a:t>
            </a:r>
            <a:r>
              <a:rPr lang="en-US" sz="2800" dirty="0" smtClean="0">
                <a:latin typeface="Arial"/>
              </a:rPr>
              <a:t>Hunger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"/>
            <a:ext cx="8077200" cy="5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8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600" b="1" dirty="0" smtClean="0"/>
              <a:t>Moore bound:</a:t>
            </a:r>
            <a:r>
              <a:rPr lang="en-US" sz="2600" dirty="0" smtClean="0"/>
              <a:t> given degree </a:t>
            </a:r>
            <a:r>
              <a:rPr lang="en-US" sz="2600" i="1" dirty="0" smtClean="0"/>
              <a:t>d</a:t>
            </a:r>
            <a:r>
              <a:rPr lang="en-US" sz="2600" dirty="0" smtClean="0"/>
              <a:t> and diameter </a:t>
            </a:r>
            <a:r>
              <a:rPr lang="en-US" sz="2600" i="1" dirty="0" smtClean="0"/>
              <a:t>k</a:t>
            </a:r>
            <a:r>
              <a:rPr lang="en-US" sz="2600" dirty="0" smtClean="0"/>
              <a:t>, the largest number of nodes a graph can have is: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600" dirty="0" smtClean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600" dirty="0" smtClean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600" dirty="0" smtClean="0"/>
              <a:t>Conversely, given </a:t>
            </a:r>
            <a:r>
              <a:rPr lang="en-US" sz="2600" i="1" dirty="0" smtClean="0"/>
              <a:t>n</a:t>
            </a:r>
            <a:r>
              <a:rPr lang="en-US" sz="2600" dirty="0" smtClean="0"/>
              <a:t> vertices, and degree </a:t>
            </a:r>
            <a:r>
              <a:rPr lang="en-US" sz="2600" i="1" dirty="0" smtClean="0"/>
              <a:t>d</a:t>
            </a:r>
            <a:r>
              <a:rPr lang="en-US" sz="2600" dirty="0" smtClean="0"/>
              <a:t>, the best diameter we can hope for is: </a:t>
            </a:r>
            <a:r>
              <a:rPr lang="en-US" sz="2600" i="1" dirty="0" smtClean="0"/>
              <a:t>k = log</a:t>
            </a:r>
            <a:r>
              <a:rPr lang="en-US" sz="2600" i="1" baseline="-25000" dirty="0" smtClean="0"/>
              <a:t>(d-1)</a:t>
            </a:r>
            <a:r>
              <a:rPr lang="en-US" sz="2600" i="1" dirty="0" smtClean="0"/>
              <a:t>(n)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600" dirty="0" smtClean="0"/>
              <a:t>Given </a:t>
            </a:r>
            <a:r>
              <a:rPr lang="en-US" sz="2600" i="1" dirty="0" smtClean="0"/>
              <a:t>n</a:t>
            </a:r>
            <a:r>
              <a:rPr lang="en-US" sz="2600" dirty="0" smtClean="0"/>
              <a:t> = 1000, </a:t>
            </a:r>
            <a:r>
              <a:rPr lang="en-US" sz="2600" i="1" dirty="0" smtClean="0"/>
              <a:t>d</a:t>
            </a:r>
            <a:r>
              <a:rPr lang="en-US" sz="2600" dirty="0" smtClean="0"/>
              <a:t> = 10, </a:t>
            </a:r>
            <a:r>
              <a:rPr lang="en-US" sz="2600" i="1" dirty="0" smtClean="0"/>
              <a:t>k</a:t>
            </a:r>
            <a:r>
              <a:rPr lang="en-US" sz="2600" dirty="0" smtClean="0"/>
              <a:t> &gt;= 4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600" dirty="0" smtClean="0"/>
              <a:t>A Moore graph has the maximum number of vertices possible among all graphs with maximum degree </a:t>
            </a:r>
            <a:r>
              <a:rPr lang="en-US" sz="2600" i="1" dirty="0" smtClean="0"/>
              <a:t>d</a:t>
            </a:r>
            <a:r>
              <a:rPr lang="en-US" sz="2600" dirty="0" smtClean="0"/>
              <a:t> and diameter </a:t>
            </a:r>
            <a:r>
              <a:rPr lang="en-US" sz="2600" i="1" dirty="0" smtClean="0"/>
              <a:t>k</a:t>
            </a:r>
            <a:r>
              <a:rPr lang="en-US" sz="2600" dirty="0" smtClean="0"/>
              <a:t>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</a:t>
            </a:r>
            <a:r>
              <a:rPr lang="en-US" dirty="0" err="1"/>
              <a:t>H</a:t>
            </a:r>
            <a:r>
              <a:rPr lang="en-US" dirty="0" err="1" smtClean="0"/>
              <a:t>ypercubes</a:t>
            </a:r>
            <a:r>
              <a:rPr lang="en-US" dirty="0" smtClean="0"/>
              <a:t> optimal? </a:t>
            </a:r>
            <a:r>
              <a:rPr lang="en-US" dirty="0" smtClean="0">
                <a:solidFill>
                  <a:srgbClr val="B32C16"/>
                </a:solidFill>
              </a:rPr>
              <a:t>Moore Graphs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686" y="2184163"/>
            <a:ext cx="1966914" cy="71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041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Known Moore graphs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2743200"/>
          </a:xfrm>
        </p:spPr>
        <p:txBody>
          <a:bodyPr/>
          <a:lstStyle/>
          <a:p>
            <a:r>
              <a:rPr lang="en-US" dirty="0" smtClean="0"/>
              <a:t>Peterson Graph: 10 vertices, degree = 3, diameter = 2.</a:t>
            </a:r>
          </a:p>
          <a:p>
            <a:r>
              <a:rPr lang="en-US" dirty="0" smtClean="0"/>
              <a:t>Singleton graph: 50 vertices, degree = 7, diameter = 2</a:t>
            </a:r>
          </a:p>
          <a:p>
            <a:r>
              <a:rPr lang="en-US" dirty="0" smtClean="0"/>
              <a:t>A 3</a:t>
            </a:r>
            <a:r>
              <a:rPr lang="en-US" baseline="30000" dirty="0" smtClean="0"/>
              <a:t>rd</a:t>
            </a:r>
            <a:r>
              <a:rPr lang="en-US" dirty="0" smtClean="0"/>
              <a:t> graph might possibly exist, of degree 57!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300" y="3817620"/>
            <a:ext cx="3924300" cy="2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743200"/>
            <a:ext cx="47434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96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</a:t>
            </a:r>
            <a:r>
              <a:rPr lang="en-US" dirty="0" err="1" smtClean="0"/>
              <a:t>Hypercubes</a:t>
            </a:r>
            <a:r>
              <a:rPr lang="en-US" dirty="0" smtClean="0"/>
              <a:t> Die?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Disadvantages of hypercube?</a:t>
            </a:r>
          </a:p>
          <a:p>
            <a:pPr lvl="1"/>
            <a:r>
              <a:rPr lang="en-US" dirty="0" smtClean="0"/>
              <a:t>Wire lengths? May span the entire machine</a:t>
            </a:r>
          </a:p>
          <a:p>
            <a:pPr lvl="2"/>
            <a:r>
              <a:rPr lang="en-US" dirty="0" smtClean="0"/>
              <a:t>Leads to reduced bandwidth per link, unless its optical</a:t>
            </a:r>
          </a:p>
          <a:p>
            <a:pPr lvl="2"/>
            <a:r>
              <a:rPr lang="en-US" dirty="0" smtClean="0"/>
              <a:t>Copper </a:t>
            </a:r>
            <a:r>
              <a:rPr lang="en-US" dirty="0" err="1" smtClean="0"/>
              <a:t>vs</a:t>
            </a:r>
            <a:r>
              <a:rPr lang="en-US" dirty="0" smtClean="0"/>
              <a:t> optical interconnects:</a:t>
            </a:r>
          </a:p>
          <a:p>
            <a:pPr lvl="3"/>
            <a:r>
              <a:rPr lang="en-US" dirty="0" smtClean="0"/>
              <a:t>Copper is cheaper but constrained by length</a:t>
            </a:r>
          </a:p>
          <a:p>
            <a:pPr lvl="1"/>
            <a:r>
              <a:rPr lang="en-US" dirty="0" smtClean="0"/>
              <a:t>Number of connections per node increases with the size of the machine</a:t>
            </a:r>
          </a:p>
          <a:p>
            <a:r>
              <a:rPr lang="en-US" dirty="0" smtClean="0"/>
              <a:t>K-</a:t>
            </a:r>
            <a:r>
              <a:rPr lang="en-US" dirty="0" err="1" smtClean="0"/>
              <a:t>ary</a:t>
            </a:r>
            <a:r>
              <a:rPr lang="en-US" dirty="0" smtClean="0"/>
              <a:t> n-cube allows one to seek intermediate points between meshes and hypercubes.</a:t>
            </a:r>
          </a:p>
          <a:p>
            <a:pPr lvl="1"/>
            <a:r>
              <a:rPr lang="en-US" dirty="0" smtClean="0"/>
              <a:t>N-dimensional “hyper” cube, but number of processors along each dimension is k (instead of 2 of binary hypercube)</a:t>
            </a:r>
          </a:p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9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</a:t>
            </a:r>
          </a:p>
        </p:txBody>
      </p:sp>
      <p:sp>
        <p:nvSpPr>
          <p:cNvPr id="3075" name="Oval 3"/>
          <p:cNvSpPr>
            <a:spLocks noChangeArrowheads="1"/>
          </p:cNvSpPr>
          <p:nvPr/>
        </p:nvSpPr>
        <p:spPr bwMode="auto">
          <a:xfrm>
            <a:off x="12192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PE0</a:t>
            </a:r>
          </a:p>
        </p:txBody>
      </p:sp>
      <p:sp>
        <p:nvSpPr>
          <p:cNvPr id="3076" name="Oval 4"/>
          <p:cNvSpPr>
            <a:spLocks noChangeArrowheads="1"/>
          </p:cNvSpPr>
          <p:nvPr/>
        </p:nvSpPr>
        <p:spPr bwMode="auto">
          <a:xfrm>
            <a:off x="23622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PE1</a:t>
            </a:r>
            <a:endParaRPr lang="en-US" dirty="0"/>
          </a:p>
        </p:txBody>
      </p:sp>
      <p:sp>
        <p:nvSpPr>
          <p:cNvPr id="3077" name="Oval 5"/>
          <p:cNvSpPr>
            <a:spLocks noChangeArrowheads="1"/>
          </p:cNvSpPr>
          <p:nvPr/>
        </p:nvSpPr>
        <p:spPr bwMode="auto">
          <a:xfrm>
            <a:off x="67818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PEN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990600" y="2971800"/>
            <a:ext cx="7010400" cy="1066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 smtClean="0"/>
              <a:t>Memory</a:t>
            </a:r>
            <a:endParaRPr lang="en-US" sz="2800" dirty="0"/>
          </a:p>
        </p:txBody>
      </p:sp>
      <p:sp>
        <p:nvSpPr>
          <p:cNvPr id="3082" name="Line 13"/>
          <p:cNvSpPr>
            <a:spLocks noChangeShapeType="1"/>
          </p:cNvSpPr>
          <p:nvPr/>
        </p:nvSpPr>
        <p:spPr bwMode="auto">
          <a:xfrm>
            <a:off x="17526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Line 14"/>
          <p:cNvSpPr>
            <a:spLocks noChangeShapeType="1"/>
          </p:cNvSpPr>
          <p:nvPr/>
        </p:nvSpPr>
        <p:spPr bwMode="auto">
          <a:xfrm>
            <a:off x="28194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Line 15"/>
          <p:cNvSpPr>
            <a:spLocks noChangeShapeType="1"/>
          </p:cNvSpPr>
          <p:nvPr/>
        </p:nvSpPr>
        <p:spPr bwMode="auto">
          <a:xfrm>
            <a:off x="73152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Interconnect Topologies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35052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PE2</a:t>
            </a:r>
            <a:endParaRPr lang="en-US" dirty="0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39624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4495800"/>
            <a:ext cx="7467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Is anyone in charge of a part of memory?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Is there a notion of relative proximity?</a:t>
            </a:r>
            <a:endParaRPr lang="en-US" sz="2400" dirty="0"/>
          </a:p>
        </p:txBody>
      </p:sp>
      <p:sp>
        <p:nvSpPr>
          <p:cNvPr id="26" name="Oval 25"/>
          <p:cNvSpPr/>
          <p:nvPr/>
        </p:nvSpPr>
        <p:spPr>
          <a:xfrm>
            <a:off x="6629400" y="4419600"/>
            <a:ext cx="838200" cy="6096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096000" y="5105400"/>
            <a:ext cx="838200" cy="6096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086600" y="5029200"/>
            <a:ext cx="1371600" cy="8382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 be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 (k-</a:t>
            </a:r>
            <a:r>
              <a:rPr lang="en-US" dirty="0" err="1" smtClean="0"/>
              <a:t>ary</a:t>
            </a:r>
            <a:r>
              <a:rPr lang="en-US" dirty="0" smtClean="0"/>
              <a:t> 1-cube, or wrapped chain)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egree: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iameter: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</a:t>
            </a:r>
            <a:r>
              <a:rPr lang="en-US" dirty="0" smtClean="0"/>
              <a:t>verage distance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total links/link </a:t>
            </a:r>
            <a:r>
              <a:rPr lang="en-US" dirty="0"/>
              <a:t>bandwidth</a:t>
            </a:r>
            <a:r>
              <a:rPr lang="en-US" dirty="0" smtClean="0"/>
              <a:t>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bisection </a:t>
            </a:r>
            <a:r>
              <a:rPr lang="en-US" dirty="0" smtClean="0"/>
              <a:t>bandwidth: 	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r>
              <a:rPr lang="en-US" dirty="0" smtClean="0"/>
              <a:t>Why did I draw ring as a circle?</a:t>
            </a:r>
          </a:p>
          <a:p>
            <a:r>
              <a:rPr lang="en-US" dirty="0" smtClean="0"/>
              <a:t>What if everyone wants to send data to every one else?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81200" y="12192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86000" y="1981200"/>
            <a:ext cx="8382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P/2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10000" y="4267200"/>
            <a:ext cx="8382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0400" y="2819400"/>
            <a:ext cx="8382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P/4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419600" y="3429000"/>
            <a:ext cx="11430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1430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Torus (k-</a:t>
            </a:r>
            <a:r>
              <a:rPr lang="en-US" dirty="0" err="1" smtClean="0"/>
              <a:t>ary</a:t>
            </a:r>
            <a:r>
              <a:rPr lang="en-US" dirty="0"/>
              <a:t> </a:t>
            </a:r>
            <a:r>
              <a:rPr lang="en-US" dirty="0" smtClean="0"/>
              <a:t>2-cube)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egree: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iameter: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</a:t>
            </a:r>
            <a:r>
              <a:rPr lang="en-US" dirty="0" smtClean="0"/>
              <a:t>verage distance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total links/link </a:t>
            </a:r>
            <a:r>
              <a:rPr lang="en-US" dirty="0"/>
              <a:t>bandwidth</a:t>
            </a:r>
            <a:r>
              <a:rPr lang="en-US" dirty="0" smtClean="0"/>
              <a:t>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bisection </a:t>
            </a:r>
            <a:r>
              <a:rPr lang="en-US" dirty="0" smtClean="0"/>
              <a:t>bandwidth: 	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r>
              <a:rPr lang="en-US" dirty="0" smtClean="0"/>
              <a:t>Bisection bandwidth is decent</a:t>
            </a:r>
          </a:p>
          <a:p>
            <a:r>
              <a:rPr lang="en-US" dirty="0" smtClean="0"/>
              <a:t>But other issues, beyond the scope of this lecture</a:t>
            </a:r>
          </a:p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81200" y="12192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86000" y="1981200"/>
            <a:ext cx="10668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k-1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10000" y="4267200"/>
            <a:ext cx="8382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2kB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0400" y="2819400"/>
            <a:ext cx="9906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k/2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419600" y="3429000"/>
            <a:ext cx="1295400" cy="838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2k*k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7" y="1295400"/>
            <a:ext cx="230293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2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n-cube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 = k * k * k *…. Or P = k1 * k2 * k3 * ….</a:t>
            </a:r>
          </a:p>
          <a:p>
            <a:endParaRPr lang="en-US" dirty="0"/>
          </a:p>
          <a:p>
            <a:r>
              <a:rPr lang="en-US" dirty="0" smtClean="0"/>
              <a:t>Degree = 2n</a:t>
            </a:r>
          </a:p>
          <a:p>
            <a:endParaRPr lang="en-US" dirty="0"/>
          </a:p>
          <a:p>
            <a:r>
              <a:rPr lang="en-US" dirty="0" smtClean="0"/>
              <a:t>Diameter = n*k/2</a:t>
            </a:r>
          </a:p>
          <a:p>
            <a:endParaRPr lang="en-US" dirty="0"/>
          </a:p>
          <a:p>
            <a:r>
              <a:rPr lang="en-US" dirty="0" smtClean="0"/>
              <a:t>Average Distance = n*k/4</a:t>
            </a:r>
          </a:p>
          <a:p>
            <a:endParaRPr lang="en-US" dirty="0"/>
          </a:p>
          <a:p>
            <a:r>
              <a:rPr lang="en-US" dirty="0" smtClean="0"/>
              <a:t>Bisection Bandwidth </a:t>
            </a:r>
            <a:r>
              <a:rPr lang="en-US" smtClean="0"/>
              <a:t>= 2B*</a:t>
            </a:r>
            <a:r>
              <a:rPr lang="en-US" dirty="0" smtClean="0"/>
              <a:t>P/k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276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Multi-tier Networks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95600" y="5410200"/>
            <a:ext cx="190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Multi-tier all-to-all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673" y="1752600"/>
            <a:ext cx="922167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Switches and Indirect networks</a:t>
            </a: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1219200" y="3260725"/>
            <a:ext cx="11430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node</a:t>
            </a:r>
          </a:p>
        </p:txBody>
      </p:sp>
      <p:sp>
        <p:nvSpPr>
          <p:cNvPr id="8197" name="Line 6"/>
          <p:cNvSpPr>
            <a:spLocks noChangeShapeType="1"/>
          </p:cNvSpPr>
          <p:nvPr/>
        </p:nvSpPr>
        <p:spPr bwMode="auto">
          <a:xfrm>
            <a:off x="2362200" y="371792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Rectangle 8"/>
          <p:cNvSpPr>
            <a:spLocks noChangeArrowheads="1"/>
          </p:cNvSpPr>
          <p:nvPr/>
        </p:nvSpPr>
        <p:spPr bwMode="auto">
          <a:xfrm>
            <a:off x="5791200" y="3352800"/>
            <a:ext cx="1371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8200" name="Rectangle 9"/>
          <p:cNvSpPr>
            <a:spLocks noChangeArrowheads="1"/>
          </p:cNvSpPr>
          <p:nvPr/>
        </p:nvSpPr>
        <p:spPr bwMode="auto">
          <a:xfrm>
            <a:off x="5791200" y="2057400"/>
            <a:ext cx="1371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8201" name="Rectangle 10"/>
          <p:cNvSpPr>
            <a:spLocks noChangeArrowheads="1"/>
          </p:cNvSpPr>
          <p:nvPr/>
        </p:nvSpPr>
        <p:spPr bwMode="auto">
          <a:xfrm>
            <a:off x="5791200" y="4648200"/>
            <a:ext cx="1371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8203" name="Line 12"/>
          <p:cNvSpPr>
            <a:spLocks noChangeShapeType="1"/>
          </p:cNvSpPr>
          <p:nvPr/>
        </p:nvSpPr>
        <p:spPr bwMode="auto">
          <a:xfrm flipV="1">
            <a:off x="4572000" y="2514600"/>
            <a:ext cx="1219200" cy="12191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Line 13"/>
          <p:cNvSpPr>
            <a:spLocks noChangeShapeType="1"/>
          </p:cNvSpPr>
          <p:nvPr/>
        </p:nvSpPr>
        <p:spPr bwMode="auto">
          <a:xfrm>
            <a:off x="4572000" y="3733800"/>
            <a:ext cx="12192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572000" y="3733798"/>
            <a:ext cx="1219200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3200400" y="3336925"/>
            <a:ext cx="1371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31" y="304800"/>
            <a:ext cx="8557846" cy="556260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5943600"/>
            <a:ext cx="8229600" cy="36576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Arial"/>
              </a:rPr>
              <a:t>Slide from a presentation by Prof. Dr.-</a:t>
            </a:r>
            <a:r>
              <a:rPr lang="en-US" sz="2800" dirty="0" err="1" smtClean="0">
                <a:latin typeface="Arial"/>
              </a:rPr>
              <a:t>Ing</a:t>
            </a:r>
            <a:r>
              <a:rPr lang="en-US" sz="2800" dirty="0" smtClean="0">
                <a:latin typeface="Arial"/>
              </a:rPr>
              <a:t>. Axel Hunger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6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5943600"/>
            <a:ext cx="8229600" cy="36576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Arial"/>
              </a:rPr>
              <a:t>Slide from a presentation by Prof. Dr.-</a:t>
            </a:r>
            <a:r>
              <a:rPr lang="en-US" sz="2800" dirty="0" err="1" smtClean="0">
                <a:latin typeface="Arial"/>
              </a:rPr>
              <a:t>Ing</a:t>
            </a:r>
            <a:r>
              <a:rPr lang="en-US" sz="2800" dirty="0" smtClean="0">
                <a:latin typeface="Arial"/>
              </a:rPr>
              <a:t>. Axel Hunger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534400" cy="55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36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Butterfly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114800" cy="4937760"/>
          </a:xfrm>
        </p:spPr>
        <p:txBody>
          <a:bodyPr numCol="1">
            <a:normAutofit/>
          </a:bodyPr>
          <a:lstStyle/>
          <a:p>
            <a:r>
              <a:rPr lang="en-US" dirty="0" smtClean="0"/>
              <a:t>For P processors, log p ranks with p switches</a:t>
            </a:r>
          </a:p>
          <a:p>
            <a:r>
              <a:rPr lang="en-US" dirty="0" smtClean="0"/>
              <a:t>Node(</a:t>
            </a:r>
            <a:r>
              <a:rPr lang="en-US" dirty="0" err="1" smtClean="0"/>
              <a:t>i,j</a:t>
            </a:r>
            <a:r>
              <a:rPr lang="en-US" dirty="0" smtClean="0"/>
              <a:t>) is connected to two nodes with rank i-1 – node(i-1,j) and node(i-1,m) where m is the integer found by flipping the </a:t>
            </a:r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most significant bit in binary representation of j</a:t>
            </a:r>
          </a:p>
          <a:p>
            <a:r>
              <a:rPr lang="en-US" dirty="0" smtClean="0"/>
              <a:t>Rank 3 vertices can be processors/memory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637044"/>
              </p:ext>
            </p:extLst>
          </p:nvPr>
        </p:nvGraphicFramePr>
        <p:xfrm>
          <a:off x="4648200" y="1730375"/>
          <a:ext cx="4287838" cy="367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SmartDraw" r:id="rId4" imgW="4288320" imgH="3680280" progId="SmartDraw.2">
                  <p:embed/>
                </p:oleObj>
              </mc:Choice>
              <mc:Fallback>
                <p:oleObj name="SmartDraw" r:id="rId4" imgW="4288320" imgH="368028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730375"/>
                        <a:ext cx="4287838" cy="367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8999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Butterfly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 numCol="1">
            <a:normAutofit/>
          </a:bodyPr>
          <a:lstStyle/>
          <a:p>
            <a:r>
              <a:rPr lang="en-US" dirty="0" smtClean="0"/>
              <a:t>Routing is simple: follow the binary</a:t>
            </a:r>
          </a:p>
          <a:p>
            <a:pPr>
              <a:lnSpc>
                <a:spcPct val="85000"/>
              </a:lnSpc>
            </a:pPr>
            <a:r>
              <a:rPr lang="en-US" sz="2800" dirty="0"/>
              <a:t>0 means ship left; </a:t>
            </a:r>
          </a:p>
          <a:p>
            <a:pPr>
              <a:lnSpc>
                <a:spcPct val="85000"/>
              </a:lnSpc>
            </a:pPr>
            <a:r>
              <a:rPr lang="en-US" sz="2800" dirty="0"/>
              <a:t>1 means ship right</a:t>
            </a:r>
            <a:r>
              <a:rPr lang="en-US" sz="2800" dirty="0" smtClean="0"/>
              <a:t>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diameter: log P</a:t>
            </a:r>
          </a:p>
          <a:p>
            <a:r>
              <a:rPr lang="en-US" dirty="0" smtClean="0"/>
              <a:t>Average distance log P</a:t>
            </a:r>
          </a:p>
          <a:p>
            <a:r>
              <a:rPr lang="en-US" dirty="0" smtClean="0"/>
              <a:t>bisection: P/2</a:t>
            </a:r>
          </a:p>
          <a:p>
            <a:endParaRPr lang="en-US" dirty="0"/>
          </a:p>
          <a:p>
            <a:r>
              <a:rPr lang="en-US" dirty="0" smtClean="0"/>
              <a:t>What is not good?</a:t>
            </a:r>
            <a:endParaRPr lang="en-US" dirty="0"/>
          </a:p>
        </p:txBody>
      </p:sp>
      <p:pic>
        <p:nvPicPr>
          <p:cNvPr id="10" name="Picture 3" descr="ButterflyRo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954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95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Omega networks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95400"/>
            <a:ext cx="7315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entirely true!</a:t>
            </a:r>
          </a:p>
        </p:txBody>
      </p:sp>
      <p:sp>
        <p:nvSpPr>
          <p:cNvPr id="3075" name="Oval 3"/>
          <p:cNvSpPr>
            <a:spLocks noChangeArrowheads="1"/>
          </p:cNvSpPr>
          <p:nvPr/>
        </p:nvSpPr>
        <p:spPr bwMode="auto">
          <a:xfrm>
            <a:off x="12192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PE0</a:t>
            </a:r>
          </a:p>
        </p:txBody>
      </p:sp>
      <p:sp>
        <p:nvSpPr>
          <p:cNvPr id="3076" name="Oval 4"/>
          <p:cNvSpPr>
            <a:spLocks noChangeArrowheads="1"/>
          </p:cNvSpPr>
          <p:nvPr/>
        </p:nvSpPr>
        <p:spPr bwMode="auto">
          <a:xfrm>
            <a:off x="23622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PE1</a:t>
            </a:r>
            <a:endParaRPr lang="en-US" dirty="0"/>
          </a:p>
        </p:txBody>
      </p:sp>
      <p:sp>
        <p:nvSpPr>
          <p:cNvPr id="3077" name="Oval 5"/>
          <p:cNvSpPr>
            <a:spLocks noChangeArrowheads="1"/>
          </p:cNvSpPr>
          <p:nvPr/>
        </p:nvSpPr>
        <p:spPr bwMode="auto">
          <a:xfrm>
            <a:off x="67818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PEN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1537855" y="3657600"/>
            <a:ext cx="6373091" cy="1066800"/>
          </a:xfrm>
          <a:prstGeom prst="rect">
            <a:avLst/>
          </a:prstGeom>
          <a:solidFill>
            <a:srgbClr val="B2CCFF"/>
          </a:solidFill>
          <a:ln w="9525">
            <a:solidFill>
              <a:srgbClr val="B2CC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 smtClean="0"/>
              <a:t>Memory</a:t>
            </a:r>
            <a:endParaRPr lang="en-US" sz="2800" dirty="0"/>
          </a:p>
        </p:txBody>
      </p:sp>
      <p:sp>
        <p:nvSpPr>
          <p:cNvPr id="3082" name="Line 13"/>
          <p:cNvSpPr>
            <a:spLocks noChangeShapeType="1"/>
          </p:cNvSpPr>
          <p:nvPr/>
        </p:nvSpPr>
        <p:spPr bwMode="auto">
          <a:xfrm>
            <a:off x="17526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Line 14"/>
          <p:cNvSpPr>
            <a:spLocks noChangeShapeType="1"/>
          </p:cNvSpPr>
          <p:nvPr/>
        </p:nvSpPr>
        <p:spPr bwMode="auto">
          <a:xfrm>
            <a:off x="28194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Line 15"/>
          <p:cNvSpPr>
            <a:spLocks noChangeShapeType="1"/>
          </p:cNvSpPr>
          <p:nvPr/>
        </p:nvSpPr>
        <p:spPr bwMode="auto">
          <a:xfrm>
            <a:off x="73152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Interconnect Topologies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35052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PE2</a:t>
            </a:r>
            <a:endParaRPr lang="en-US" dirty="0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39624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4953000"/>
            <a:ext cx="7467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Some part(s) of memory may be </a:t>
            </a:r>
            <a:r>
              <a:rPr lang="en-US" sz="2400" i="1" dirty="0" smtClean="0"/>
              <a:t>closer </a:t>
            </a:r>
            <a:r>
              <a:rPr lang="en-US" sz="2400" dirty="0" smtClean="0"/>
              <a:t> than others</a:t>
            </a:r>
            <a:endParaRPr lang="en-US" sz="2400" i="1" dirty="0" smtClean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What kind of network? </a:t>
            </a:r>
            <a:endParaRPr lang="en-US" sz="2400" dirty="0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295400" y="2667000"/>
            <a:ext cx="6858000" cy="609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 smtClean="0"/>
              <a:t>Network</a:t>
            </a:r>
            <a:endParaRPr lang="en-US" sz="2800" dirty="0"/>
          </a:p>
        </p:txBody>
      </p:sp>
      <p:cxnSp>
        <p:nvCxnSpPr>
          <p:cNvPr id="6" name="Straight Arrow Connector 5"/>
          <p:cNvCxnSpPr>
            <a:stCxn id="16" idx="2"/>
            <a:endCxn id="3078" idx="0"/>
          </p:cNvCxnSpPr>
          <p:nvPr/>
        </p:nvCxnSpPr>
        <p:spPr>
          <a:xfrm>
            <a:off x="4724400" y="3276600"/>
            <a:ext cx="1" cy="381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029199" y="3276600"/>
            <a:ext cx="1" cy="381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19600" y="3276600"/>
            <a:ext cx="1" cy="381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638800" y="3276600"/>
            <a:ext cx="1" cy="381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43599" y="3276600"/>
            <a:ext cx="1" cy="381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34000" y="3276600"/>
            <a:ext cx="1" cy="381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10000" y="3276600"/>
            <a:ext cx="1" cy="381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14799" y="3276600"/>
            <a:ext cx="1" cy="381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505200" y="3276600"/>
            <a:ext cx="1" cy="381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876800" y="5638800"/>
            <a:ext cx="838200" cy="6096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5867400" y="5486400"/>
            <a:ext cx="1143000" cy="7620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2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066800"/>
          </a:xfrm>
        </p:spPr>
        <p:txBody>
          <a:bodyPr/>
          <a:lstStyle/>
          <a:p>
            <a:r>
              <a:rPr lang="en-US" dirty="0" smtClean="0"/>
              <a:t>Fat Tree/Clos Topology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1447800"/>
            <a:ext cx="8245475" cy="4603750"/>
            <a:chOff x="374" y="1200"/>
            <a:chExt cx="5194" cy="2900"/>
          </a:xfrm>
        </p:grpSpPr>
        <p:sp>
          <p:nvSpPr>
            <p:cNvPr id="10244" name="Text Box 4"/>
            <p:cNvSpPr txBox="1">
              <a:spLocks noChangeArrowheads="1"/>
            </p:cNvSpPr>
            <p:nvPr/>
          </p:nvSpPr>
          <p:spPr bwMode="auto">
            <a:xfrm>
              <a:off x="960" y="1584"/>
              <a:ext cx="26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cs typeface="Times New Roman" pitchFamily="18" charset="0"/>
                </a:rPr>
                <a:t>a)</a:t>
              </a:r>
            </a:p>
          </p:txBody>
        </p:sp>
        <p:sp>
          <p:nvSpPr>
            <p:cNvPr id="10245" name="Text Box 5"/>
            <p:cNvSpPr txBox="1">
              <a:spLocks noChangeArrowheads="1"/>
            </p:cNvSpPr>
            <p:nvPr/>
          </p:nvSpPr>
          <p:spPr bwMode="auto">
            <a:xfrm>
              <a:off x="3072" y="1584"/>
              <a:ext cx="2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>
                  <a:cs typeface="Times New Roman" pitchFamily="18" charset="0"/>
                </a:rPr>
                <a:t>b)</a:t>
              </a:r>
            </a:p>
          </p:txBody>
        </p:sp>
        <p:sp>
          <p:nvSpPr>
            <p:cNvPr id="10246" name="Text Box 6"/>
            <p:cNvSpPr txBox="1">
              <a:spLocks noChangeArrowheads="1"/>
            </p:cNvSpPr>
            <p:nvPr/>
          </p:nvSpPr>
          <p:spPr bwMode="auto">
            <a:xfrm>
              <a:off x="374" y="2954"/>
              <a:ext cx="26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cs typeface="Times New Roman" pitchFamily="18" charset="0"/>
                </a:rPr>
                <a:t>c)</a:t>
              </a:r>
            </a:p>
          </p:txBody>
        </p:sp>
        <p:sp>
          <p:nvSpPr>
            <p:cNvPr id="10247" name="Text Box 7"/>
            <p:cNvSpPr txBox="1">
              <a:spLocks noChangeArrowheads="1"/>
            </p:cNvSpPr>
            <p:nvPr/>
          </p:nvSpPr>
          <p:spPr bwMode="auto">
            <a:xfrm>
              <a:off x="1152" y="1968"/>
              <a:ext cx="725" cy="2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cs typeface="Times New Roman" pitchFamily="18" charset="0"/>
                </a:rPr>
                <a:t>4-ary 1-tree</a:t>
              </a:r>
            </a:p>
          </p:txBody>
        </p:sp>
        <p:sp>
          <p:nvSpPr>
            <p:cNvPr id="10248" name="Text Box 8"/>
            <p:cNvSpPr txBox="1">
              <a:spLocks noChangeArrowheads="1"/>
            </p:cNvSpPr>
            <p:nvPr/>
          </p:nvSpPr>
          <p:spPr bwMode="auto">
            <a:xfrm>
              <a:off x="3936" y="2160"/>
              <a:ext cx="719" cy="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cs typeface="Times New Roman" pitchFamily="18" charset="0"/>
                </a:rPr>
                <a:t>4-ary 2-tree</a:t>
              </a:r>
            </a:p>
          </p:txBody>
        </p:sp>
        <p:sp>
          <p:nvSpPr>
            <p:cNvPr id="10249" name="Text Box 9"/>
            <p:cNvSpPr txBox="1">
              <a:spLocks noChangeArrowheads="1"/>
            </p:cNvSpPr>
            <p:nvPr/>
          </p:nvSpPr>
          <p:spPr bwMode="auto">
            <a:xfrm>
              <a:off x="2640" y="3888"/>
              <a:ext cx="708" cy="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cs typeface="Times New Roman" pitchFamily="18" charset="0"/>
                </a:rPr>
                <a:t>4-ary 3 tree</a:t>
              </a:r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296" y="1296"/>
              <a:ext cx="480" cy="576"/>
              <a:chOff x="271" y="198"/>
              <a:chExt cx="480" cy="576"/>
            </a:xfrm>
          </p:grpSpPr>
          <p:sp>
            <p:nvSpPr>
              <p:cNvPr id="10604" name="AutoShape 11"/>
              <p:cNvSpPr>
                <a:spLocks noChangeArrowheads="1"/>
              </p:cNvSpPr>
              <p:nvPr/>
            </p:nvSpPr>
            <p:spPr bwMode="auto">
              <a:xfrm>
                <a:off x="367" y="198"/>
                <a:ext cx="288" cy="19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05" name="Oval 12"/>
              <p:cNvSpPr>
                <a:spLocks noChangeArrowheads="1"/>
              </p:cNvSpPr>
              <p:nvPr/>
            </p:nvSpPr>
            <p:spPr bwMode="auto">
              <a:xfrm>
                <a:off x="271" y="72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06" name="Oval 13"/>
              <p:cNvSpPr>
                <a:spLocks noChangeArrowheads="1"/>
              </p:cNvSpPr>
              <p:nvPr/>
            </p:nvSpPr>
            <p:spPr bwMode="auto">
              <a:xfrm>
                <a:off x="415" y="72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07" name="Oval 14"/>
              <p:cNvSpPr>
                <a:spLocks noChangeArrowheads="1"/>
              </p:cNvSpPr>
              <p:nvPr/>
            </p:nvSpPr>
            <p:spPr bwMode="auto">
              <a:xfrm>
                <a:off x="559" y="72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08" name="Oval 15"/>
              <p:cNvSpPr>
                <a:spLocks noChangeArrowheads="1"/>
              </p:cNvSpPr>
              <p:nvPr/>
            </p:nvSpPr>
            <p:spPr bwMode="auto">
              <a:xfrm>
                <a:off x="703" y="72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09" name="Line 16"/>
              <p:cNvSpPr>
                <a:spLocks noChangeShapeType="1"/>
              </p:cNvSpPr>
              <p:nvPr/>
            </p:nvSpPr>
            <p:spPr bwMode="auto">
              <a:xfrm flipH="1">
                <a:off x="299" y="394"/>
                <a:ext cx="1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0" name="Line 17"/>
              <p:cNvSpPr>
                <a:spLocks noChangeShapeType="1"/>
              </p:cNvSpPr>
              <p:nvPr/>
            </p:nvSpPr>
            <p:spPr bwMode="auto">
              <a:xfrm flipV="1">
                <a:off x="439" y="394"/>
                <a:ext cx="36" cy="3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1" name="Line 18"/>
              <p:cNvSpPr>
                <a:spLocks noChangeShapeType="1"/>
              </p:cNvSpPr>
              <p:nvPr/>
            </p:nvSpPr>
            <p:spPr bwMode="auto">
              <a:xfrm flipH="1" flipV="1">
                <a:off x="535" y="390"/>
                <a:ext cx="48" cy="3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2" name="Line 19"/>
              <p:cNvSpPr>
                <a:spLocks noChangeShapeType="1"/>
              </p:cNvSpPr>
              <p:nvPr/>
            </p:nvSpPr>
            <p:spPr bwMode="auto">
              <a:xfrm flipH="1" flipV="1">
                <a:off x="583" y="390"/>
                <a:ext cx="14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3408" y="1200"/>
              <a:ext cx="1728" cy="864"/>
              <a:chOff x="756" y="1280"/>
              <a:chExt cx="2846" cy="1555"/>
            </a:xfrm>
          </p:grpSpPr>
          <p:sp>
            <p:nvSpPr>
              <p:cNvPr id="10544" name="Oval 21"/>
              <p:cNvSpPr>
                <a:spLocks noChangeArrowheads="1"/>
              </p:cNvSpPr>
              <p:nvPr/>
            </p:nvSpPr>
            <p:spPr bwMode="auto">
              <a:xfrm>
                <a:off x="756" y="2787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5" name="Oval 22"/>
              <p:cNvSpPr>
                <a:spLocks noChangeArrowheads="1"/>
              </p:cNvSpPr>
              <p:nvPr/>
            </p:nvSpPr>
            <p:spPr bwMode="auto">
              <a:xfrm>
                <a:off x="900" y="2787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6" name="Oval 23"/>
              <p:cNvSpPr>
                <a:spLocks noChangeArrowheads="1"/>
              </p:cNvSpPr>
              <p:nvPr/>
            </p:nvSpPr>
            <p:spPr bwMode="auto">
              <a:xfrm>
                <a:off x="1044" y="2787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7" name="Oval 24"/>
              <p:cNvSpPr>
                <a:spLocks noChangeArrowheads="1"/>
              </p:cNvSpPr>
              <p:nvPr/>
            </p:nvSpPr>
            <p:spPr bwMode="auto">
              <a:xfrm>
                <a:off x="1188" y="2787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8" name="Line 25"/>
              <p:cNvSpPr>
                <a:spLocks noChangeShapeType="1"/>
              </p:cNvSpPr>
              <p:nvPr/>
            </p:nvSpPr>
            <p:spPr bwMode="auto">
              <a:xfrm flipH="1">
                <a:off x="784" y="2455"/>
                <a:ext cx="136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9" name="Line 26"/>
              <p:cNvSpPr>
                <a:spLocks noChangeShapeType="1"/>
              </p:cNvSpPr>
              <p:nvPr/>
            </p:nvSpPr>
            <p:spPr bwMode="auto">
              <a:xfrm flipV="1">
                <a:off x="924" y="2455"/>
                <a:ext cx="36" cy="33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0" name="Line 27"/>
              <p:cNvSpPr>
                <a:spLocks noChangeShapeType="1"/>
              </p:cNvSpPr>
              <p:nvPr/>
            </p:nvSpPr>
            <p:spPr bwMode="auto">
              <a:xfrm flipH="1" flipV="1">
                <a:off x="1020" y="2451"/>
                <a:ext cx="48" cy="33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1" name="Line 28"/>
              <p:cNvSpPr>
                <a:spLocks noChangeShapeType="1"/>
              </p:cNvSpPr>
              <p:nvPr/>
            </p:nvSpPr>
            <p:spPr bwMode="auto">
              <a:xfrm flipH="1" flipV="1">
                <a:off x="1068" y="2451"/>
                <a:ext cx="140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" name="Group 29"/>
              <p:cNvGrpSpPr>
                <a:grpSpLocks/>
              </p:cNvGrpSpPr>
              <p:nvPr/>
            </p:nvGrpSpPr>
            <p:grpSpPr bwMode="auto">
              <a:xfrm>
                <a:off x="1544" y="2259"/>
                <a:ext cx="480" cy="576"/>
                <a:chOff x="621" y="2798"/>
                <a:chExt cx="480" cy="576"/>
              </a:xfrm>
            </p:grpSpPr>
            <p:sp>
              <p:nvSpPr>
                <p:cNvPr id="10595" name="AutoShape 30"/>
                <p:cNvSpPr>
                  <a:spLocks noChangeArrowheads="1"/>
                </p:cNvSpPr>
                <p:nvPr/>
              </p:nvSpPr>
              <p:spPr bwMode="auto">
                <a:xfrm>
                  <a:off x="717" y="2798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6" name="Oval 31"/>
                <p:cNvSpPr>
                  <a:spLocks noChangeArrowheads="1"/>
                </p:cNvSpPr>
                <p:nvPr/>
              </p:nvSpPr>
              <p:spPr bwMode="auto">
                <a:xfrm>
                  <a:off x="621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7" name="Oval 32"/>
                <p:cNvSpPr>
                  <a:spLocks noChangeArrowheads="1"/>
                </p:cNvSpPr>
                <p:nvPr/>
              </p:nvSpPr>
              <p:spPr bwMode="auto">
                <a:xfrm>
                  <a:off x="765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8" name="Oval 33"/>
                <p:cNvSpPr>
                  <a:spLocks noChangeArrowheads="1"/>
                </p:cNvSpPr>
                <p:nvPr/>
              </p:nvSpPr>
              <p:spPr bwMode="auto">
                <a:xfrm>
                  <a:off x="909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9" name="Oval 34"/>
                <p:cNvSpPr>
                  <a:spLocks noChangeArrowheads="1"/>
                </p:cNvSpPr>
                <p:nvPr/>
              </p:nvSpPr>
              <p:spPr bwMode="auto">
                <a:xfrm>
                  <a:off x="1053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649" y="2994"/>
                  <a:ext cx="13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1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789" y="2994"/>
                  <a:ext cx="36" cy="3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2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885" y="2990"/>
                  <a:ext cx="48" cy="3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3" name="Line 38"/>
                <p:cNvSpPr>
                  <a:spLocks noChangeShapeType="1"/>
                </p:cNvSpPr>
                <p:nvPr/>
              </p:nvSpPr>
              <p:spPr bwMode="auto">
                <a:xfrm flipH="1" flipV="1">
                  <a:off x="933" y="2990"/>
                  <a:ext cx="14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>
                <a:off x="2333" y="2258"/>
                <a:ext cx="480" cy="576"/>
                <a:chOff x="621" y="2798"/>
                <a:chExt cx="480" cy="576"/>
              </a:xfrm>
            </p:grpSpPr>
            <p:sp>
              <p:nvSpPr>
                <p:cNvPr id="10586" name="AutoShape 40"/>
                <p:cNvSpPr>
                  <a:spLocks noChangeArrowheads="1"/>
                </p:cNvSpPr>
                <p:nvPr/>
              </p:nvSpPr>
              <p:spPr bwMode="auto">
                <a:xfrm>
                  <a:off x="717" y="2798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7" name="Oval 41"/>
                <p:cNvSpPr>
                  <a:spLocks noChangeArrowheads="1"/>
                </p:cNvSpPr>
                <p:nvPr/>
              </p:nvSpPr>
              <p:spPr bwMode="auto">
                <a:xfrm>
                  <a:off x="621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8" name="Oval 42"/>
                <p:cNvSpPr>
                  <a:spLocks noChangeArrowheads="1"/>
                </p:cNvSpPr>
                <p:nvPr/>
              </p:nvSpPr>
              <p:spPr bwMode="auto">
                <a:xfrm>
                  <a:off x="765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9" name="Oval 43"/>
                <p:cNvSpPr>
                  <a:spLocks noChangeArrowheads="1"/>
                </p:cNvSpPr>
                <p:nvPr/>
              </p:nvSpPr>
              <p:spPr bwMode="auto">
                <a:xfrm>
                  <a:off x="909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0" name="Oval 44"/>
                <p:cNvSpPr>
                  <a:spLocks noChangeArrowheads="1"/>
                </p:cNvSpPr>
                <p:nvPr/>
              </p:nvSpPr>
              <p:spPr bwMode="auto">
                <a:xfrm>
                  <a:off x="1053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1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649" y="2994"/>
                  <a:ext cx="13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92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789" y="2994"/>
                  <a:ext cx="36" cy="3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93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885" y="2990"/>
                  <a:ext cx="48" cy="3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94" name="Line 48"/>
                <p:cNvSpPr>
                  <a:spLocks noChangeShapeType="1"/>
                </p:cNvSpPr>
                <p:nvPr/>
              </p:nvSpPr>
              <p:spPr bwMode="auto">
                <a:xfrm flipH="1" flipV="1">
                  <a:off x="933" y="2990"/>
                  <a:ext cx="14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49"/>
              <p:cNvGrpSpPr>
                <a:grpSpLocks/>
              </p:cNvGrpSpPr>
              <p:nvPr/>
            </p:nvGrpSpPr>
            <p:grpSpPr bwMode="auto">
              <a:xfrm>
                <a:off x="3122" y="2259"/>
                <a:ext cx="480" cy="576"/>
                <a:chOff x="621" y="2798"/>
                <a:chExt cx="480" cy="576"/>
              </a:xfrm>
            </p:grpSpPr>
            <p:sp>
              <p:nvSpPr>
                <p:cNvPr id="10577" name="AutoShape 50"/>
                <p:cNvSpPr>
                  <a:spLocks noChangeArrowheads="1"/>
                </p:cNvSpPr>
                <p:nvPr/>
              </p:nvSpPr>
              <p:spPr bwMode="auto">
                <a:xfrm>
                  <a:off x="717" y="2798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8" name="Oval 51"/>
                <p:cNvSpPr>
                  <a:spLocks noChangeArrowheads="1"/>
                </p:cNvSpPr>
                <p:nvPr/>
              </p:nvSpPr>
              <p:spPr bwMode="auto">
                <a:xfrm>
                  <a:off x="621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9" name="Oval 52"/>
                <p:cNvSpPr>
                  <a:spLocks noChangeArrowheads="1"/>
                </p:cNvSpPr>
                <p:nvPr/>
              </p:nvSpPr>
              <p:spPr bwMode="auto">
                <a:xfrm>
                  <a:off x="765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0" name="Oval 53"/>
                <p:cNvSpPr>
                  <a:spLocks noChangeArrowheads="1"/>
                </p:cNvSpPr>
                <p:nvPr/>
              </p:nvSpPr>
              <p:spPr bwMode="auto">
                <a:xfrm>
                  <a:off x="909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1" name="Oval 54"/>
                <p:cNvSpPr>
                  <a:spLocks noChangeArrowheads="1"/>
                </p:cNvSpPr>
                <p:nvPr/>
              </p:nvSpPr>
              <p:spPr bwMode="auto">
                <a:xfrm>
                  <a:off x="1053" y="33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2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649" y="2994"/>
                  <a:ext cx="13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3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789" y="2994"/>
                  <a:ext cx="36" cy="3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4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85" y="2990"/>
                  <a:ext cx="48" cy="3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5" name="Line 58"/>
                <p:cNvSpPr>
                  <a:spLocks noChangeShapeType="1"/>
                </p:cNvSpPr>
                <p:nvPr/>
              </p:nvSpPr>
              <p:spPr bwMode="auto">
                <a:xfrm flipH="1" flipV="1">
                  <a:off x="933" y="2990"/>
                  <a:ext cx="14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5" name="AutoShape 59"/>
              <p:cNvSpPr>
                <a:spLocks noChangeArrowheads="1"/>
              </p:cNvSpPr>
              <p:nvPr/>
            </p:nvSpPr>
            <p:spPr bwMode="auto">
              <a:xfrm>
                <a:off x="2429" y="1280"/>
                <a:ext cx="288" cy="19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6" name="AutoShape 60"/>
              <p:cNvSpPr>
                <a:spLocks noChangeArrowheads="1"/>
              </p:cNvSpPr>
              <p:nvPr/>
            </p:nvSpPr>
            <p:spPr bwMode="auto">
              <a:xfrm>
                <a:off x="3218" y="1280"/>
                <a:ext cx="288" cy="19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7" name="Line 61"/>
              <p:cNvSpPr>
                <a:spLocks noChangeShapeType="1"/>
              </p:cNvSpPr>
              <p:nvPr/>
            </p:nvSpPr>
            <p:spPr bwMode="auto">
              <a:xfrm>
                <a:off x="908" y="1472"/>
                <a:ext cx="0" cy="7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8" name="Line 62"/>
              <p:cNvSpPr>
                <a:spLocks noChangeShapeType="1"/>
              </p:cNvSpPr>
              <p:nvPr/>
            </p:nvSpPr>
            <p:spPr bwMode="auto">
              <a:xfrm>
                <a:off x="948" y="1472"/>
                <a:ext cx="748" cy="7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9" name="Line 63"/>
              <p:cNvSpPr>
                <a:spLocks noChangeShapeType="1"/>
              </p:cNvSpPr>
              <p:nvPr/>
            </p:nvSpPr>
            <p:spPr bwMode="auto">
              <a:xfrm>
                <a:off x="1012" y="1476"/>
                <a:ext cx="1480" cy="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0" name="Line 64"/>
              <p:cNvSpPr>
                <a:spLocks noChangeShapeType="1"/>
              </p:cNvSpPr>
              <p:nvPr/>
            </p:nvSpPr>
            <p:spPr bwMode="auto">
              <a:xfrm>
                <a:off x="1088" y="1472"/>
                <a:ext cx="2184" cy="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1" name="Line 65"/>
              <p:cNvSpPr>
                <a:spLocks noChangeShapeType="1"/>
              </p:cNvSpPr>
              <p:nvPr/>
            </p:nvSpPr>
            <p:spPr bwMode="auto">
              <a:xfrm flipH="1">
                <a:off x="956" y="1472"/>
                <a:ext cx="740" cy="784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2" name="Line 66"/>
              <p:cNvSpPr>
                <a:spLocks noChangeShapeType="1"/>
              </p:cNvSpPr>
              <p:nvPr/>
            </p:nvSpPr>
            <p:spPr bwMode="auto">
              <a:xfrm>
                <a:off x="940" y="2260"/>
                <a:ext cx="1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3" name="Line 67"/>
              <p:cNvSpPr>
                <a:spLocks noChangeShapeType="1"/>
              </p:cNvSpPr>
              <p:nvPr/>
            </p:nvSpPr>
            <p:spPr bwMode="auto">
              <a:xfrm>
                <a:off x="1748" y="1472"/>
                <a:ext cx="0" cy="788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4" name="Line 68"/>
              <p:cNvSpPr>
                <a:spLocks noChangeShapeType="1"/>
              </p:cNvSpPr>
              <p:nvPr/>
            </p:nvSpPr>
            <p:spPr bwMode="auto">
              <a:xfrm>
                <a:off x="1808" y="1476"/>
                <a:ext cx="736" cy="788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5" name="Line 69"/>
              <p:cNvSpPr>
                <a:spLocks noChangeShapeType="1"/>
              </p:cNvSpPr>
              <p:nvPr/>
            </p:nvSpPr>
            <p:spPr bwMode="auto">
              <a:xfrm>
                <a:off x="1872" y="1472"/>
                <a:ext cx="1456" cy="788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6" name="Line 70"/>
              <p:cNvSpPr>
                <a:spLocks noChangeShapeType="1"/>
              </p:cNvSpPr>
              <p:nvPr/>
            </p:nvSpPr>
            <p:spPr bwMode="auto">
              <a:xfrm flipH="1">
                <a:off x="1016" y="1472"/>
                <a:ext cx="1460" cy="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7" name="Line 71"/>
              <p:cNvSpPr>
                <a:spLocks noChangeShapeType="1"/>
              </p:cNvSpPr>
              <p:nvPr/>
            </p:nvSpPr>
            <p:spPr bwMode="auto">
              <a:xfrm flipH="1">
                <a:off x="1796" y="1472"/>
                <a:ext cx="748" cy="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8" name="Line 72"/>
              <p:cNvSpPr>
                <a:spLocks noChangeShapeType="1"/>
              </p:cNvSpPr>
              <p:nvPr/>
            </p:nvSpPr>
            <p:spPr bwMode="auto">
              <a:xfrm flipH="1">
                <a:off x="2604" y="1476"/>
                <a:ext cx="0" cy="7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9" name="Line 73"/>
              <p:cNvSpPr>
                <a:spLocks noChangeShapeType="1"/>
              </p:cNvSpPr>
              <p:nvPr/>
            </p:nvSpPr>
            <p:spPr bwMode="auto">
              <a:xfrm>
                <a:off x="2656" y="1472"/>
                <a:ext cx="740" cy="7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0" name="Line 74"/>
              <p:cNvSpPr>
                <a:spLocks noChangeShapeType="1"/>
              </p:cNvSpPr>
              <p:nvPr/>
            </p:nvSpPr>
            <p:spPr bwMode="auto">
              <a:xfrm flipH="1">
                <a:off x="1084" y="1472"/>
                <a:ext cx="2184" cy="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1" name="Line 75"/>
              <p:cNvSpPr>
                <a:spLocks noChangeShapeType="1"/>
              </p:cNvSpPr>
              <p:nvPr/>
            </p:nvSpPr>
            <p:spPr bwMode="auto">
              <a:xfrm flipH="1">
                <a:off x="1864" y="1472"/>
                <a:ext cx="1460" cy="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2" name="Line 76"/>
              <p:cNvSpPr>
                <a:spLocks noChangeShapeType="1"/>
              </p:cNvSpPr>
              <p:nvPr/>
            </p:nvSpPr>
            <p:spPr bwMode="auto">
              <a:xfrm flipH="1">
                <a:off x="2652" y="1472"/>
                <a:ext cx="752" cy="7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3" name="Line 77"/>
              <p:cNvSpPr>
                <a:spLocks noChangeShapeType="1"/>
              </p:cNvSpPr>
              <p:nvPr/>
            </p:nvSpPr>
            <p:spPr bwMode="auto">
              <a:xfrm>
                <a:off x="3456" y="1476"/>
                <a:ext cx="0" cy="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4" name="AutoShape 78"/>
              <p:cNvSpPr>
                <a:spLocks noChangeArrowheads="1"/>
              </p:cNvSpPr>
              <p:nvPr/>
            </p:nvSpPr>
            <p:spPr bwMode="auto">
              <a:xfrm>
                <a:off x="852" y="1280"/>
                <a:ext cx="288" cy="19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75" name="AutoShape 79"/>
              <p:cNvSpPr>
                <a:spLocks noChangeArrowheads="1"/>
              </p:cNvSpPr>
              <p:nvPr/>
            </p:nvSpPr>
            <p:spPr bwMode="auto">
              <a:xfrm>
                <a:off x="852" y="2259"/>
                <a:ext cx="288" cy="192"/>
              </a:xfrm>
              <a:prstGeom prst="flowChartProcess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76" name="AutoShape 80"/>
              <p:cNvSpPr>
                <a:spLocks noChangeArrowheads="1"/>
              </p:cNvSpPr>
              <p:nvPr/>
            </p:nvSpPr>
            <p:spPr bwMode="auto">
              <a:xfrm>
                <a:off x="1640" y="1280"/>
                <a:ext cx="288" cy="192"/>
              </a:xfrm>
              <a:prstGeom prst="flowChartProcess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81"/>
            <p:cNvGrpSpPr>
              <a:grpSpLocks/>
            </p:cNvGrpSpPr>
            <p:nvPr/>
          </p:nvGrpSpPr>
          <p:grpSpPr bwMode="auto">
            <a:xfrm>
              <a:off x="672" y="2544"/>
              <a:ext cx="4896" cy="1296"/>
              <a:chOff x="357" y="2548"/>
              <a:chExt cx="5024" cy="1350"/>
            </a:xfrm>
          </p:grpSpPr>
          <p:sp>
            <p:nvSpPr>
              <p:cNvPr id="10253" name="AutoShape 82"/>
              <p:cNvSpPr>
                <a:spLocks noChangeArrowheads="1"/>
              </p:cNvSpPr>
              <p:nvPr/>
            </p:nvSpPr>
            <p:spPr bwMode="auto">
              <a:xfrm>
                <a:off x="393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54" name="AutoShape 83"/>
              <p:cNvSpPr>
                <a:spLocks noChangeArrowheads="1"/>
              </p:cNvSpPr>
              <p:nvPr/>
            </p:nvSpPr>
            <p:spPr bwMode="auto">
              <a:xfrm>
                <a:off x="5232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55" name="AutoShape 84"/>
              <p:cNvSpPr>
                <a:spLocks noChangeArrowheads="1"/>
              </p:cNvSpPr>
              <p:nvPr/>
            </p:nvSpPr>
            <p:spPr bwMode="auto">
              <a:xfrm>
                <a:off x="707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56" name="AutoShape 85"/>
              <p:cNvSpPr>
                <a:spLocks noChangeArrowheads="1"/>
              </p:cNvSpPr>
              <p:nvPr/>
            </p:nvSpPr>
            <p:spPr bwMode="auto">
              <a:xfrm>
                <a:off x="1010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57" name="AutoShape 86"/>
              <p:cNvSpPr>
                <a:spLocks noChangeArrowheads="1"/>
              </p:cNvSpPr>
              <p:nvPr/>
            </p:nvSpPr>
            <p:spPr bwMode="auto">
              <a:xfrm>
                <a:off x="1320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58" name="AutoShape 87"/>
              <p:cNvSpPr>
                <a:spLocks noChangeArrowheads="1"/>
              </p:cNvSpPr>
              <p:nvPr/>
            </p:nvSpPr>
            <p:spPr bwMode="auto">
              <a:xfrm>
                <a:off x="2006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59" name="AutoShape 88"/>
              <p:cNvSpPr>
                <a:spLocks noChangeArrowheads="1"/>
              </p:cNvSpPr>
              <p:nvPr/>
            </p:nvSpPr>
            <p:spPr bwMode="auto">
              <a:xfrm>
                <a:off x="2316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0" name="AutoShape 89"/>
              <p:cNvSpPr>
                <a:spLocks noChangeArrowheads="1"/>
              </p:cNvSpPr>
              <p:nvPr/>
            </p:nvSpPr>
            <p:spPr bwMode="auto">
              <a:xfrm>
                <a:off x="2619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1" name="AutoShape 90"/>
              <p:cNvSpPr>
                <a:spLocks noChangeArrowheads="1"/>
              </p:cNvSpPr>
              <p:nvPr/>
            </p:nvSpPr>
            <p:spPr bwMode="auto">
              <a:xfrm>
                <a:off x="2997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2" name="AutoShape 91"/>
              <p:cNvSpPr>
                <a:spLocks noChangeArrowheads="1"/>
              </p:cNvSpPr>
              <p:nvPr/>
            </p:nvSpPr>
            <p:spPr bwMode="auto">
              <a:xfrm>
                <a:off x="3304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3" name="AutoShape 92"/>
              <p:cNvSpPr>
                <a:spLocks noChangeArrowheads="1"/>
              </p:cNvSpPr>
              <p:nvPr/>
            </p:nvSpPr>
            <p:spPr bwMode="auto">
              <a:xfrm>
                <a:off x="3619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4" name="AutoShape 93"/>
              <p:cNvSpPr>
                <a:spLocks noChangeArrowheads="1"/>
              </p:cNvSpPr>
              <p:nvPr/>
            </p:nvSpPr>
            <p:spPr bwMode="auto">
              <a:xfrm>
                <a:off x="3941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5" name="AutoShape 94"/>
              <p:cNvSpPr>
                <a:spLocks noChangeArrowheads="1"/>
              </p:cNvSpPr>
              <p:nvPr/>
            </p:nvSpPr>
            <p:spPr bwMode="auto">
              <a:xfrm>
                <a:off x="4300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6" name="AutoShape 95"/>
              <p:cNvSpPr>
                <a:spLocks noChangeArrowheads="1"/>
              </p:cNvSpPr>
              <p:nvPr/>
            </p:nvSpPr>
            <p:spPr bwMode="auto">
              <a:xfrm>
                <a:off x="4606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7" name="AutoShape 96"/>
              <p:cNvSpPr>
                <a:spLocks noChangeArrowheads="1"/>
              </p:cNvSpPr>
              <p:nvPr/>
            </p:nvSpPr>
            <p:spPr bwMode="auto">
              <a:xfrm>
                <a:off x="4921" y="2548"/>
                <a:ext cx="112" cy="82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8" name="Line 97"/>
              <p:cNvSpPr>
                <a:spLocks noChangeShapeType="1"/>
              </p:cNvSpPr>
              <p:nvPr/>
            </p:nvSpPr>
            <p:spPr bwMode="auto">
              <a:xfrm>
                <a:off x="419" y="2629"/>
                <a:ext cx="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9" name="Line 98"/>
              <p:cNvSpPr>
                <a:spLocks noChangeShapeType="1"/>
              </p:cNvSpPr>
              <p:nvPr/>
            </p:nvSpPr>
            <p:spPr bwMode="auto">
              <a:xfrm>
                <a:off x="427" y="2629"/>
                <a:ext cx="1292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0" name="Line 99"/>
              <p:cNvSpPr>
                <a:spLocks noChangeShapeType="1"/>
              </p:cNvSpPr>
              <p:nvPr/>
            </p:nvSpPr>
            <p:spPr bwMode="auto">
              <a:xfrm>
                <a:off x="455" y="2629"/>
                <a:ext cx="2568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1" name="Line 100"/>
              <p:cNvSpPr>
                <a:spLocks noChangeShapeType="1"/>
              </p:cNvSpPr>
              <p:nvPr/>
            </p:nvSpPr>
            <p:spPr bwMode="auto">
              <a:xfrm>
                <a:off x="487" y="2629"/>
                <a:ext cx="3848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2" name="Line 101"/>
              <p:cNvSpPr>
                <a:spLocks noChangeShapeType="1"/>
              </p:cNvSpPr>
              <p:nvPr/>
            </p:nvSpPr>
            <p:spPr bwMode="auto">
              <a:xfrm flipH="1">
                <a:off x="427" y="2629"/>
                <a:ext cx="1272" cy="608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3" name="Line 102"/>
              <p:cNvSpPr>
                <a:spLocks noChangeShapeType="1"/>
              </p:cNvSpPr>
              <p:nvPr/>
            </p:nvSpPr>
            <p:spPr bwMode="auto">
              <a:xfrm>
                <a:off x="1723" y="2629"/>
                <a:ext cx="4" cy="612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4" name="Line 103"/>
              <p:cNvSpPr>
                <a:spLocks noChangeShapeType="1"/>
              </p:cNvSpPr>
              <p:nvPr/>
            </p:nvSpPr>
            <p:spPr bwMode="auto">
              <a:xfrm>
                <a:off x="1739" y="2629"/>
                <a:ext cx="1300" cy="604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5" name="Line 104"/>
              <p:cNvSpPr>
                <a:spLocks noChangeShapeType="1"/>
              </p:cNvSpPr>
              <p:nvPr/>
            </p:nvSpPr>
            <p:spPr bwMode="auto">
              <a:xfrm>
                <a:off x="1779" y="2629"/>
                <a:ext cx="2568" cy="608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6" name="Line 105"/>
              <p:cNvSpPr>
                <a:spLocks noChangeShapeType="1"/>
              </p:cNvSpPr>
              <p:nvPr/>
            </p:nvSpPr>
            <p:spPr bwMode="auto">
              <a:xfrm flipH="1">
                <a:off x="1403" y="2629"/>
                <a:ext cx="384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7" name="Line 106"/>
              <p:cNvSpPr>
                <a:spLocks noChangeShapeType="1"/>
              </p:cNvSpPr>
              <p:nvPr/>
            </p:nvSpPr>
            <p:spPr bwMode="auto">
              <a:xfrm flipH="1">
                <a:off x="2707" y="2629"/>
                <a:ext cx="2556" cy="6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8" name="Line 107"/>
              <p:cNvSpPr>
                <a:spLocks noChangeShapeType="1"/>
              </p:cNvSpPr>
              <p:nvPr/>
            </p:nvSpPr>
            <p:spPr bwMode="auto">
              <a:xfrm flipH="1">
                <a:off x="4015" y="2629"/>
                <a:ext cx="128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9" name="Line 108"/>
              <p:cNvSpPr>
                <a:spLocks noChangeShapeType="1"/>
              </p:cNvSpPr>
              <p:nvPr/>
            </p:nvSpPr>
            <p:spPr bwMode="auto">
              <a:xfrm>
                <a:off x="5319" y="2633"/>
                <a:ext cx="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0" name="Line 109"/>
              <p:cNvSpPr>
                <a:spLocks noChangeShapeType="1"/>
              </p:cNvSpPr>
              <p:nvPr/>
            </p:nvSpPr>
            <p:spPr bwMode="auto">
              <a:xfrm flipH="1">
                <a:off x="3691" y="2629"/>
                <a:ext cx="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1" name="Line 110"/>
              <p:cNvSpPr>
                <a:spLocks noChangeShapeType="1"/>
              </p:cNvSpPr>
              <p:nvPr/>
            </p:nvSpPr>
            <p:spPr bwMode="auto">
              <a:xfrm>
                <a:off x="3715" y="2625"/>
                <a:ext cx="1276" cy="6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2" name="Line 111"/>
              <p:cNvSpPr>
                <a:spLocks noChangeShapeType="1"/>
              </p:cNvSpPr>
              <p:nvPr/>
            </p:nvSpPr>
            <p:spPr bwMode="auto">
              <a:xfrm flipH="1">
                <a:off x="1067" y="2629"/>
                <a:ext cx="2568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3" name="Line 112"/>
              <p:cNvSpPr>
                <a:spLocks noChangeShapeType="1"/>
              </p:cNvSpPr>
              <p:nvPr/>
            </p:nvSpPr>
            <p:spPr bwMode="auto">
              <a:xfrm flipH="1">
                <a:off x="2379" y="2629"/>
                <a:ext cx="1292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4" name="AutoShape 113"/>
              <p:cNvSpPr>
                <a:spLocks noChangeArrowheads="1"/>
              </p:cNvSpPr>
              <p:nvPr/>
            </p:nvSpPr>
            <p:spPr bwMode="auto">
              <a:xfrm>
                <a:off x="1683" y="2548"/>
                <a:ext cx="112" cy="82"/>
              </a:xfrm>
              <a:prstGeom prst="flowChartProcess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" name="Group 114"/>
              <p:cNvGrpSpPr>
                <a:grpSpLocks/>
              </p:cNvGrpSpPr>
              <p:nvPr/>
            </p:nvGrpSpPr>
            <p:grpSpPr bwMode="auto">
              <a:xfrm>
                <a:off x="357" y="3235"/>
                <a:ext cx="1098" cy="660"/>
                <a:chOff x="756" y="1280"/>
                <a:chExt cx="2846" cy="1555"/>
              </a:xfrm>
            </p:grpSpPr>
            <p:sp>
              <p:nvSpPr>
                <p:cNvPr id="10484" name="Oval 115"/>
                <p:cNvSpPr>
                  <a:spLocks noChangeArrowheads="1"/>
                </p:cNvSpPr>
                <p:nvPr/>
              </p:nvSpPr>
              <p:spPr bwMode="auto">
                <a:xfrm>
                  <a:off x="756" y="278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5" name="Oval 116"/>
                <p:cNvSpPr>
                  <a:spLocks noChangeArrowheads="1"/>
                </p:cNvSpPr>
                <p:nvPr/>
              </p:nvSpPr>
              <p:spPr bwMode="auto">
                <a:xfrm>
                  <a:off x="900" y="278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6" name="Oval 117"/>
                <p:cNvSpPr>
                  <a:spLocks noChangeArrowheads="1"/>
                </p:cNvSpPr>
                <p:nvPr/>
              </p:nvSpPr>
              <p:spPr bwMode="auto">
                <a:xfrm>
                  <a:off x="1044" y="278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7" name="Oval 118"/>
                <p:cNvSpPr>
                  <a:spLocks noChangeArrowheads="1"/>
                </p:cNvSpPr>
                <p:nvPr/>
              </p:nvSpPr>
              <p:spPr bwMode="auto">
                <a:xfrm>
                  <a:off x="1188" y="278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8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784" y="2455"/>
                  <a:ext cx="136" cy="33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9" name="Line 120"/>
                <p:cNvSpPr>
                  <a:spLocks noChangeShapeType="1"/>
                </p:cNvSpPr>
                <p:nvPr/>
              </p:nvSpPr>
              <p:spPr bwMode="auto">
                <a:xfrm flipV="1">
                  <a:off x="924" y="2455"/>
                  <a:ext cx="36" cy="33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90" name="Line 121"/>
                <p:cNvSpPr>
                  <a:spLocks noChangeShapeType="1"/>
                </p:cNvSpPr>
                <p:nvPr/>
              </p:nvSpPr>
              <p:spPr bwMode="auto">
                <a:xfrm flipH="1" flipV="1">
                  <a:off x="1020" y="2451"/>
                  <a:ext cx="48" cy="33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91" name="Line 122"/>
                <p:cNvSpPr>
                  <a:spLocks noChangeShapeType="1"/>
                </p:cNvSpPr>
                <p:nvPr/>
              </p:nvSpPr>
              <p:spPr bwMode="auto">
                <a:xfrm flipH="1" flipV="1">
                  <a:off x="1068" y="2451"/>
                  <a:ext cx="140" cy="33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" name="Group 123"/>
                <p:cNvGrpSpPr>
                  <a:grpSpLocks/>
                </p:cNvGrpSpPr>
                <p:nvPr/>
              </p:nvGrpSpPr>
              <p:grpSpPr bwMode="auto">
                <a:xfrm>
                  <a:off x="1544" y="2259"/>
                  <a:ext cx="480" cy="576"/>
                  <a:chOff x="621" y="2798"/>
                  <a:chExt cx="480" cy="576"/>
                </a:xfrm>
              </p:grpSpPr>
              <p:sp>
                <p:nvSpPr>
                  <p:cNvPr id="10535" name="AutoShape 124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36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37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38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39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40" name="Line 1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41" name="Line 1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42" name="Line 13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43" name="Line 13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33"/>
                <p:cNvGrpSpPr>
                  <a:grpSpLocks/>
                </p:cNvGrpSpPr>
                <p:nvPr/>
              </p:nvGrpSpPr>
              <p:grpSpPr bwMode="auto">
                <a:xfrm>
                  <a:off x="2333" y="2258"/>
                  <a:ext cx="480" cy="576"/>
                  <a:chOff x="621" y="2798"/>
                  <a:chExt cx="480" cy="576"/>
                </a:xfrm>
              </p:grpSpPr>
              <p:sp>
                <p:nvSpPr>
                  <p:cNvPr id="10526" name="AutoShape 134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27" name="Oval 135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28" name="Oval 136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29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30" name="Oval 138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31" name="Line 1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32" name="Line 1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33" name="Line 14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34" name="Line 1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" name="Group 143"/>
                <p:cNvGrpSpPr>
                  <a:grpSpLocks/>
                </p:cNvGrpSpPr>
                <p:nvPr/>
              </p:nvGrpSpPr>
              <p:grpSpPr bwMode="auto">
                <a:xfrm>
                  <a:off x="3122" y="2259"/>
                  <a:ext cx="480" cy="576"/>
                  <a:chOff x="621" y="2798"/>
                  <a:chExt cx="480" cy="576"/>
                </a:xfrm>
              </p:grpSpPr>
              <p:sp>
                <p:nvSpPr>
                  <p:cNvPr id="10517" name="AutoShape 144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18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19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20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21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22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23" name="Line 1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24" name="Line 1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25" name="Line 15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95" name="AutoShape 153"/>
                <p:cNvSpPr>
                  <a:spLocks noChangeArrowheads="1"/>
                </p:cNvSpPr>
                <p:nvPr/>
              </p:nvSpPr>
              <p:spPr bwMode="auto">
                <a:xfrm>
                  <a:off x="2429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6" name="AutoShape 154"/>
                <p:cNvSpPr>
                  <a:spLocks noChangeArrowheads="1"/>
                </p:cNvSpPr>
                <p:nvPr/>
              </p:nvSpPr>
              <p:spPr bwMode="auto">
                <a:xfrm>
                  <a:off x="3218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7" name="Line 155"/>
                <p:cNvSpPr>
                  <a:spLocks noChangeShapeType="1"/>
                </p:cNvSpPr>
                <p:nvPr/>
              </p:nvSpPr>
              <p:spPr bwMode="auto">
                <a:xfrm>
                  <a:off x="908" y="1472"/>
                  <a:ext cx="0" cy="7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98" name="Line 156"/>
                <p:cNvSpPr>
                  <a:spLocks noChangeShapeType="1"/>
                </p:cNvSpPr>
                <p:nvPr/>
              </p:nvSpPr>
              <p:spPr bwMode="auto">
                <a:xfrm>
                  <a:off x="948" y="1472"/>
                  <a:ext cx="748" cy="7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99" name="Line 157"/>
                <p:cNvSpPr>
                  <a:spLocks noChangeShapeType="1"/>
                </p:cNvSpPr>
                <p:nvPr/>
              </p:nvSpPr>
              <p:spPr bwMode="auto">
                <a:xfrm>
                  <a:off x="1012" y="1476"/>
                  <a:ext cx="148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0" name="Line 158"/>
                <p:cNvSpPr>
                  <a:spLocks noChangeShapeType="1"/>
                </p:cNvSpPr>
                <p:nvPr/>
              </p:nvSpPr>
              <p:spPr bwMode="auto">
                <a:xfrm>
                  <a:off x="1088" y="1472"/>
                  <a:ext cx="2184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1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956" y="1472"/>
                  <a:ext cx="740" cy="784"/>
                </a:xfrm>
                <a:prstGeom prst="line">
                  <a:avLst/>
                </a:prstGeom>
                <a:noFill/>
                <a:ln w="1905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2" name="Line 160"/>
                <p:cNvSpPr>
                  <a:spLocks noChangeShapeType="1"/>
                </p:cNvSpPr>
                <p:nvPr/>
              </p:nvSpPr>
              <p:spPr bwMode="auto">
                <a:xfrm>
                  <a:off x="940" y="2260"/>
                  <a:ext cx="12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3" name="Line 161"/>
                <p:cNvSpPr>
                  <a:spLocks noChangeShapeType="1"/>
                </p:cNvSpPr>
                <p:nvPr/>
              </p:nvSpPr>
              <p:spPr bwMode="auto">
                <a:xfrm>
                  <a:off x="1748" y="1472"/>
                  <a:ext cx="0" cy="788"/>
                </a:xfrm>
                <a:prstGeom prst="line">
                  <a:avLst/>
                </a:prstGeom>
                <a:noFill/>
                <a:ln w="1905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4" name="Line 162"/>
                <p:cNvSpPr>
                  <a:spLocks noChangeShapeType="1"/>
                </p:cNvSpPr>
                <p:nvPr/>
              </p:nvSpPr>
              <p:spPr bwMode="auto">
                <a:xfrm>
                  <a:off x="1808" y="1476"/>
                  <a:ext cx="736" cy="788"/>
                </a:xfrm>
                <a:prstGeom prst="line">
                  <a:avLst/>
                </a:prstGeom>
                <a:noFill/>
                <a:ln w="1905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5" name="Line 163"/>
                <p:cNvSpPr>
                  <a:spLocks noChangeShapeType="1"/>
                </p:cNvSpPr>
                <p:nvPr/>
              </p:nvSpPr>
              <p:spPr bwMode="auto">
                <a:xfrm>
                  <a:off x="1872" y="1472"/>
                  <a:ext cx="1456" cy="788"/>
                </a:xfrm>
                <a:prstGeom prst="line">
                  <a:avLst/>
                </a:prstGeom>
                <a:noFill/>
                <a:ln w="1905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6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016" y="1472"/>
                  <a:ext cx="146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7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1796" y="1472"/>
                  <a:ext cx="748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8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2604" y="1476"/>
                  <a:ext cx="0" cy="7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9" name="Line 167"/>
                <p:cNvSpPr>
                  <a:spLocks noChangeShapeType="1"/>
                </p:cNvSpPr>
                <p:nvPr/>
              </p:nvSpPr>
              <p:spPr bwMode="auto">
                <a:xfrm>
                  <a:off x="2656" y="1472"/>
                  <a:ext cx="740" cy="7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10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1084" y="1472"/>
                  <a:ext cx="2184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11" name="Line 169"/>
                <p:cNvSpPr>
                  <a:spLocks noChangeShapeType="1"/>
                </p:cNvSpPr>
                <p:nvPr/>
              </p:nvSpPr>
              <p:spPr bwMode="auto">
                <a:xfrm flipH="1">
                  <a:off x="1864" y="1472"/>
                  <a:ext cx="146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12" name="Line 170"/>
                <p:cNvSpPr>
                  <a:spLocks noChangeShapeType="1"/>
                </p:cNvSpPr>
                <p:nvPr/>
              </p:nvSpPr>
              <p:spPr bwMode="auto">
                <a:xfrm flipH="1">
                  <a:off x="2652" y="1472"/>
                  <a:ext cx="752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13" name="Line 171"/>
                <p:cNvSpPr>
                  <a:spLocks noChangeShapeType="1"/>
                </p:cNvSpPr>
                <p:nvPr/>
              </p:nvSpPr>
              <p:spPr bwMode="auto">
                <a:xfrm>
                  <a:off x="3456" y="1476"/>
                  <a:ext cx="0" cy="7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14" name="AutoShape 172"/>
                <p:cNvSpPr>
                  <a:spLocks noChangeArrowheads="1"/>
                </p:cNvSpPr>
                <p:nvPr/>
              </p:nvSpPr>
              <p:spPr bwMode="auto">
                <a:xfrm>
                  <a:off x="852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5" name="AutoShape 173"/>
                <p:cNvSpPr>
                  <a:spLocks noChangeArrowheads="1"/>
                </p:cNvSpPr>
                <p:nvPr/>
              </p:nvSpPr>
              <p:spPr bwMode="auto">
                <a:xfrm>
                  <a:off x="852" y="2259"/>
                  <a:ext cx="288" cy="192"/>
                </a:xfrm>
                <a:prstGeom prst="flowChartProcess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6" name="AutoShape 174"/>
                <p:cNvSpPr>
                  <a:spLocks noChangeArrowheads="1"/>
                </p:cNvSpPr>
                <p:nvPr/>
              </p:nvSpPr>
              <p:spPr bwMode="auto">
                <a:xfrm>
                  <a:off x="1640" y="1280"/>
                  <a:ext cx="288" cy="192"/>
                </a:xfrm>
                <a:prstGeom prst="flowChartProcess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75"/>
              <p:cNvGrpSpPr>
                <a:grpSpLocks/>
              </p:cNvGrpSpPr>
              <p:nvPr/>
            </p:nvGrpSpPr>
            <p:grpSpPr bwMode="auto">
              <a:xfrm>
                <a:off x="1661" y="3235"/>
                <a:ext cx="1102" cy="663"/>
                <a:chOff x="1622" y="3110"/>
                <a:chExt cx="1102" cy="663"/>
              </a:xfrm>
            </p:grpSpPr>
            <p:grpSp>
              <p:nvGrpSpPr>
                <p:cNvPr id="14" name="Group 176"/>
                <p:cNvGrpSpPr>
                  <a:grpSpLocks/>
                </p:cNvGrpSpPr>
                <p:nvPr/>
              </p:nvGrpSpPr>
              <p:grpSpPr bwMode="auto">
                <a:xfrm>
                  <a:off x="1622" y="3527"/>
                  <a:ext cx="186" cy="246"/>
                  <a:chOff x="621" y="2798"/>
                  <a:chExt cx="480" cy="576"/>
                </a:xfrm>
              </p:grpSpPr>
              <p:sp>
                <p:nvSpPr>
                  <p:cNvPr id="10475" name="AutoShape 177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76" name="Oval 178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77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78" name="Oval 180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79" name="Oval 181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80" name="Line 18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81" name="Line 1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82" name="Line 18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83" name="Line 18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86"/>
                <p:cNvGrpSpPr>
                  <a:grpSpLocks/>
                </p:cNvGrpSpPr>
                <p:nvPr/>
              </p:nvGrpSpPr>
              <p:grpSpPr bwMode="auto">
                <a:xfrm>
                  <a:off x="1927" y="3527"/>
                  <a:ext cx="186" cy="246"/>
                  <a:chOff x="621" y="2798"/>
                  <a:chExt cx="480" cy="576"/>
                </a:xfrm>
              </p:grpSpPr>
              <p:sp>
                <p:nvSpPr>
                  <p:cNvPr id="10466" name="AutoShape 187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67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68" name="Oval 189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69" name="Oval 190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70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71" name="Line 1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72" name="Line 19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73" name="Line 1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74" name="Line 19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96"/>
                <p:cNvGrpSpPr>
                  <a:grpSpLocks/>
                </p:cNvGrpSpPr>
                <p:nvPr/>
              </p:nvGrpSpPr>
              <p:grpSpPr bwMode="auto">
                <a:xfrm>
                  <a:off x="2233" y="3527"/>
                  <a:ext cx="185" cy="246"/>
                  <a:chOff x="621" y="2798"/>
                  <a:chExt cx="480" cy="576"/>
                </a:xfrm>
              </p:grpSpPr>
              <p:sp>
                <p:nvSpPr>
                  <p:cNvPr id="10457" name="AutoShape 197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58" name="Oval 198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59" name="Oval 199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60" name="Oval 200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61" name="Oval 201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62" name="Line 2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63" name="Line 2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64" name="Line 20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65" name="Line 20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206"/>
                <p:cNvGrpSpPr>
                  <a:grpSpLocks/>
                </p:cNvGrpSpPr>
                <p:nvPr/>
              </p:nvGrpSpPr>
              <p:grpSpPr bwMode="auto">
                <a:xfrm>
                  <a:off x="2538" y="3527"/>
                  <a:ext cx="186" cy="246"/>
                  <a:chOff x="621" y="2798"/>
                  <a:chExt cx="480" cy="576"/>
                </a:xfrm>
              </p:grpSpPr>
              <p:sp>
                <p:nvSpPr>
                  <p:cNvPr id="10448" name="AutoShape 207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49" name="Oval 208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50" name="Oval 209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51" name="Oval 210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52" name="Oval 211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53" name="Line 2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54" name="Line 2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55" name="Line 2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56" name="Line 21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27" name="AutoShape 216"/>
                <p:cNvSpPr>
                  <a:spLocks noChangeArrowheads="1"/>
                </p:cNvSpPr>
                <p:nvPr/>
              </p:nvSpPr>
              <p:spPr bwMode="auto">
                <a:xfrm>
                  <a:off x="1659" y="3110"/>
                  <a:ext cx="112" cy="8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8" name="AutoShape 217"/>
                <p:cNvSpPr>
                  <a:spLocks noChangeArrowheads="1"/>
                </p:cNvSpPr>
                <p:nvPr/>
              </p:nvSpPr>
              <p:spPr bwMode="auto">
                <a:xfrm>
                  <a:off x="1964" y="3110"/>
                  <a:ext cx="112" cy="8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9" name="AutoShape 218"/>
                <p:cNvSpPr>
                  <a:spLocks noChangeArrowheads="1"/>
                </p:cNvSpPr>
                <p:nvPr/>
              </p:nvSpPr>
              <p:spPr bwMode="auto">
                <a:xfrm>
                  <a:off x="2270" y="3110"/>
                  <a:ext cx="111" cy="8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0" name="AutoShape 219"/>
                <p:cNvSpPr>
                  <a:spLocks noChangeArrowheads="1"/>
                </p:cNvSpPr>
                <p:nvPr/>
              </p:nvSpPr>
              <p:spPr bwMode="auto">
                <a:xfrm>
                  <a:off x="2575" y="3110"/>
                  <a:ext cx="112" cy="8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1" name="Line 220"/>
                <p:cNvSpPr>
                  <a:spLocks noChangeShapeType="1"/>
                </p:cNvSpPr>
                <p:nvPr/>
              </p:nvSpPr>
              <p:spPr bwMode="auto">
                <a:xfrm>
                  <a:off x="1681" y="3192"/>
                  <a:ext cx="0" cy="3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2" name="Line 221"/>
                <p:cNvSpPr>
                  <a:spLocks noChangeShapeType="1"/>
                </p:cNvSpPr>
                <p:nvPr/>
              </p:nvSpPr>
              <p:spPr bwMode="auto">
                <a:xfrm>
                  <a:off x="1696" y="3192"/>
                  <a:ext cx="290" cy="33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3" name="Line 222"/>
                <p:cNvSpPr>
                  <a:spLocks noChangeShapeType="1"/>
                </p:cNvSpPr>
                <p:nvPr/>
              </p:nvSpPr>
              <p:spPr bwMode="auto">
                <a:xfrm>
                  <a:off x="1721" y="3194"/>
                  <a:ext cx="573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4" name="Line 223"/>
                <p:cNvSpPr>
                  <a:spLocks noChangeShapeType="1"/>
                </p:cNvSpPr>
                <p:nvPr/>
              </p:nvSpPr>
              <p:spPr bwMode="auto">
                <a:xfrm>
                  <a:off x="1751" y="3192"/>
                  <a:ext cx="845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5" name="Line 224"/>
                <p:cNvSpPr>
                  <a:spLocks noChangeShapeType="1"/>
                </p:cNvSpPr>
                <p:nvPr/>
              </p:nvSpPr>
              <p:spPr bwMode="auto">
                <a:xfrm flipH="1">
                  <a:off x="1699" y="3192"/>
                  <a:ext cx="287" cy="33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6" name="Line 225"/>
                <p:cNvSpPr>
                  <a:spLocks noChangeShapeType="1"/>
                </p:cNvSpPr>
                <p:nvPr/>
              </p:nvSpPr>
              <p:spPr bwMode="auto">
                <a:xfrm>
                  <a:off x="1693" y="3528"/>
                  <a:ext cx="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7" name="Line 226"/>
                <p:cNvSpPr>
                  <a:spLocks noChangeShapeType="1"/>
                </p:cNvSpPr>
                <p:nvPr/>
              </p:nvSpPr>
              <p:spPr bwMode="auto">
                <a:xfrm>
                  <a:off x="2006" y="3192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8" name="Line 227"/>
                <p:cNvSpPr>
                  <a:spLocks noChangeShapeType="1"/>
                </p:cNvSpPr>
                <p:nvPr/>
              </p:nvSpPr>
              <p:spPr bwMode="auto">
                <a:xfrm>
                  <a:off x="2029" y="3194"/>
                  <a:ext cx="285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9" name="Line 228"/>
                <p:cNvSpPr>
                  <a:spLocks noChangeShapeType="1"/>
                </p:cNvSpPr>
                <p:nvPr/>
              </p:nvSpPr>
              <p:spPr bwMode="auto">
                <a:xfrm>
                  <a:off x="2054" y="3192"/>
                  <a:ext cx="564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0" name="Line 229"/>
                <p:cNvSpPr>
                  <a:spLocks noChangeShapeType="1"/>
                </p:cNvSpPr>
                <p:nvPr/>
              </p:nvSpPr>
              <p:spPr bwMode="auto">
                <a:xfrm flipH="1">
                  <a:off x="1723" y="3192"/>
                  <a:ext cx="565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1" name="Line 230"/>
                <p:cNvSpPr>
                  <a:spLocks noChangeShapeType="1"/>
                </p:cNvSpPr>
                <p:nvPr/>
              </p:nvSpPr>
              <p:spPr bwMode="auto">
                <a:xfrm flipH="1">
                  <a:off x="2025" y="3192"/>
                  <a:ext cx="289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2" name="Line 231"/>
                <p:cNvSpPr>
                  <a:spLocks noChangeShapeType="1"/>
                </p:cNvSpPr>
                <p:nvPr/>
              </p:nvSpPr>
              <p:spPr bwMode="auto">
                <a:xfrm flipH="1">
                  <a:off x="2338" y="3194"/>
                  <a:ext cx="0" cy="3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3" name="Line 232"/>
                <p:cNvSpPr>
                  <a:spLocks noChangeShapeType="1"/>
                </p:cNvSpPr>
                <p:nvPr/>
              </p:nvSpPr>
              <p:spPr bwMode="auto">
                <a:xfrm>
                  <a:off x="2358" y="3192"/>
                  <a:ext cx="286" cy="3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4" name="Line 233"/>
                <p:cNvSpPr>
                  <a:spLocks noChangeShapeType="1"/>
                </p:cNvSpPr>
                <p:nvPr/>
              </p:nvSpPr>
              <p:spPr bwMode="auto">
                <a:xfrm flipH="1">
                  <a:off x="1749" y="3192"/>
                  <a:ext cx="84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5" name="Line 234"/>
                <p:cNvSpPr>
                  <a:spLocks noChangeShapeType="1"/>
                </p:cNvSpPr>
                <p:nvPr/>
              </p:nvSpPr>
              <p:spPr bwMode="auto">
                <a:xfrm flipH="1">
                  <a:off x="2051" y="3192"/>
                  <a:ext cx="565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6" name="Line 235"/>
                <p:cNvSpPr>
                  <a:spLocks noChangeShapeType="1"/>
                </p:cNvSpPr>
                <p:nvPr/>
              </p:nvSpPr>
              <p:spPr bwMode="auto">
                <a:xfrm flipH="1">
                  <a:off x="2356" y="3192"/>
                  <a:ext cx="291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7" name="Line 236"/>
                <p:cNvSpPr>
                  <a:spLocks noChangeShapeType="1"/>
                </p:cNvSpPr>
                <p:nvPr/>
              </p:nvSpPr>
              <p:spPr bwMode="auto">
                <a:xfrm>
                  <a:off x="2667" y="3194"/>
                  <a:ext cx="0" cy="3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237"/>
              <p:cNvGrpSpPr>
                <a:grpSpLocks/>
              </p:cNvGrpSpPr>
              <p:nvPr/>
            </p:nvGrpSpPr>
            <p:grpSpPr bwMode="auto">
              <a:xfrm>
                <a:off x="2970" y="3235"/>
                <a:ext cx="1102" cy="663"/>
                <a:chOff x="756" y="1280"/>
                <a:chExt cx="2846" cy="1555"/>
              </a:xfrm>
            </p:grpSpPr>
            <p:grpSp>
              <p:nvGrpSpPr>
                <p:cNvPr id="19" name="Group 238"/>
                <p:cNvGrpSpPr>
                  <a:grpSpLocks/>
                </p:cNvGrpSpPr>
                <p:nvPr/>
              </p:nvGrpSpPr>
              <p:grpSpPr bwMode="auto">
                <a:xfrm>
                  <a:off x="756" y="2259"/>
                  <a:ext cx="480" cy="576"/>
                  <a:chOff x="621" y="2798"/>
                  <a:chExt cx="480" cy="576"/>
                </a:xfrm>
              </p:grpSpPr>
              <p:sp>
                <p:nvSpPr>
                  <p:cNvPr id="10414" name="AutoShape 239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15" name="Oval 240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16" name="Oval 241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17" name="Oval 242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18" name="Oval 243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19" name="Line 2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20" name="Line 2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21" name="Line 2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22" name="Line 24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" name="Group 248"/>
                <p:cNvGrpSpPr>
                  <a:grpSpLocks/>
                </p:cNvGrpSpPr>
                <p:nvPr/>
              </p:nvGrpSpPr>
              <p:grpSpPr bwMode="auto">
                <a:xfrm>
                  <a:off x="1544" y="2259"/>
                  <a:ext cx="480" cy="576"/>
                  <a:chOff x="621" y="2798"/>
                  <a:chExt cx="480" cy="576"/>
                </a:xfrm>
              </p:grpSpPr>
              <p:sp>
                <p:nvSpPr>
                  <p:cNvPr id="10405" name="AutoShape 249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06" name="Oval 250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07" name="Oval 251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08" name="Oval 252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09" name="Oval 253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10" name="Line 2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11" name="Line 2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12" name="Line 25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13" name="Line 25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258"/>
                <p:cNvGrpSpPr>
                  <a:grpSpLocks/>
                </p:cNvGrpSpPr>
                <p:nvPr/>
              </p:nvGrpSpPr>
              <p:grpSpPr bwMode="auto">
                <a:xfrm>
                  <a:off x="2333" y="2258"/>
                  <a:ext cx="480" cy="576"/>
                  <a:chOff x="621" y="2798"/>
                  <a:chExt cx="480" cy="576"/>
                </a:xfrm>
              </p:grpSpPr>
              <p:sp>
                <p:nvSpPr>
                  <p:cNvPr id="10396" name="AutoShape 259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97" name="Oval 260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98" name="Oval 261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99" name="Oval 262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00" name="Oval 263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401" name="Line 2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02" name="Line 2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03" name="Line 26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04" name="Line 26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oup 268"/>
                <p:cNvGrpSpPr>
                  <a:grpSpLocks/>
                </p:cNvGrpSpPr>
                <p:nvPr/>
              </p:nvGrpSpPr>
              <p:grpSpPr bwMode="auto">
                <a:xfrm>
                  <a:off x="3122" y="2259"/>
                  <a:ext cx="480" cy="576"/>
                  <a:chOff x="621" y="2798"/>
                  <a:chExt cx="480" cy="576"/>
                </a:xfrm>
              </p:grpSpPr>
              <p:sp>
                <p:nvSpPr>
                  <p:cNvPr id="10387" name="AutoShape 269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88" name="Oval 270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89" name="Oval 271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90" name="Oval 272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91" name="Oval 273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92" name="Line 2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3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5" name="Line 2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366" name="AutoShape 278"/>
                <p:cNvSpPr>
                  <a:spLocks noChangeArrowheads="1"/>
                </p:cNvSpPr>
                <p:nvPr/>
              </p:nvSpPr>
              <p:spPr bwMode="auto">
                <a:xfrm>
                  <a:off x="852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67" name="AutoShape 279"/>
                <p:cNvSpPr>
                  <a:spLocks noChangeArrowheads="1"/>
                </p:cNvSpPr>
                <p:nvPr/>
              </p:nvSpPr>
              <p:spPr bwMode="auto">
                <a:xfrm>
                  <a:off x="1640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68" name="AutoShape 280"/>
                <p:cNvSpPr>
                  <a:spLocks noChangeArrowheads="1"/>
                </p:cNvSpPr>
                <p:nvPr/>
              </p:nvSpPr>
              <p:spPr bwMode="auto">
                <a:xfrm>
                  <a:off x="2429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69" name="AutoShape 281"/>
                <p:cNvSpPr>
                  <a:spLocks noChangeArrowheads="1"/>
                </p:cNvSpPr>
                <p:nvPr/>
              </p:nvSpPr>
              <p:spPr bwMode="auto">
                <a:xfrm>
                  <a:off x="3218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70" name="Line 282"/>
                <p:cNvSpPr>
                  <a:spLocks noChangeShapeType="1"/>
                </p:cNvSpPr>
                <p:nvPr/>
              </p:nvSpPr>
              <p:spPr bwMode="auto">
                <a:xfrm>
                  <a:off x="908" y="1472"/>
                  <a:ext cx="0" cy="7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1" name="Line 283"/>
                <p:cNvSpPr>
                  <a:spLocks noChangeShapeType="1"/>
                </p:cNvSpPr>
                <p:nvPr/>
              </p:nvSpPr>
              <p:spPr bwMode="auto">
                <a:xfrm>
                  <a:off x="948" y="1472"/>
                  <a:ext cx="748" cy="7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2" name="Line 284"/>
                <p:cNvSpPr>
                  <a:spLocks noChangeShapeType="1"/>
                </p:cNvSpPr>
                <p:nvPr/>
              </p:nvSpPr>
              <p:spPr bwMode="auto">
                <a:xfrm>
                  <a:off x="1012" y="1476"/>
                  <a:ext cx="148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3" name="Line 285"/>
                <p:cNvSpPr>
                  <a:spLocks noChangeShapeType="1"/>
                </p:cNvSpPr>
                <p:nvPr/>
              </p:nvSpPr>
              <p:spPr bwMode="auto">
                <a:xfrm>
                  <a:off x="1088" y="1472"/>
                  <a:ext cx="2184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4" name="Line 286"/>
                <p:cNvSpPr>
                  <a:spLocks noChangeShapeType="1"/>
                </p:cNvSpPr>
                <p:nvPr/>
              </p:nvSpPr>
              <p:spPr bwMode="auto">
                <a:xfrm flipH="1">
                  <a:off x="956" y="1472"/>
                  <a:ext cx="740" cy="7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5" name="Line 287"/>
                <p:cNvSpPr>
                  <a:spLocks noChangeShapeType="1"/>
                </p:cNvSpPr>
                <p:nvPr/>
              </p:nvSpPr>
              <p:spPr bwMode="auto">
                <a:xfrm>
                  <a:off x="940" y="2260"/>
                  <a:ext cx="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6" name="Line 288"/>
                <p:cNvSpPr>
                  <a:spLocks noChangeShapeType="1"/>
                </p:cNvSpPr>
                <p:nvPr/>
              </p:nvSpPr>
              <p:spPr bwMode="auto">
                <a:xfrm>
                  <a:off x="1748" y="1472"/>
                  <a:ext cx="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7" name="Line 289"/>
                <p:cNvSpPr>
                  <a:spLocks noChangeShapeType="1"/>
                </p:cNvSpPr>
                <p:nvPr/>
              </p:nvSpPr>
              <p:spPr bwMode="auto">
                <a:xfrm>
                  <a:off x="1808" y="1476"/>
                  <a:ext cx="736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8" name="Line 290"/>
                <p:cNvSpPr>
                  <a:spLocks noChangeShapeType="1"/>
                </p:cNvSpPr>
                <p:nvPr/>
              </p:nvSpPr>
              <p:spPr bwMode="auto">
                <a:xfrm>
                  <a:off x="1872" y="1472"/>
                  <a:ext cx="1456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9" name="Line 291"/>
                <p:cNvSpPr>
                  <a:spLocks noChangeShapeType="1"/>
                </p:cNvSpPr>
                <p:nvPr/>
              </p:nvSpPr>
              <p:spPr bwMode="auto">
                <a:xfrm flipH="1">
                  <a:off x="1016" y="1472"/>
                  <a:ext cx="146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80" name="Line 292"/>
                <p:cNvSpPr>
                  <a:spLocks noChangeShapeType="1"/>
                </p:cNvSpPr>
                <p:nvPr/>
              </p:nvSpPr>
              <p:spPr bwMode="auto">
                <a:xfrm flipH="1">
                  <a:off x="1796" y="1472"/>
                  <a:ext cx="748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81" name="Line 293"/>
                <p:cNvSpPr>
                  <a:spLocks noChangeShapeType="1"/>
                </p:cNvSpPr>
                <p:nvPr/>
              </p:nvSpPr>
              <p:spPr bwMode="auto">
                <a:xfrm flipH="1">
                  <a:off x="2604" y="1476"/>
                  <a:ext cx="0" cy="7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82" name="Line 294"/>
                <p:cNvSpPr>
                  <a:spLocks noChangeShapeType="1"/>
                </p:cNvSpPr>
                <p:nvPr/>
              </p:nvSpPr>
              <p:spPr bwMode="auto">
                <a:xfrm>
                  <a:off x="2656" y="1472"/>
                  <a:ext cx="740" cy="7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83" name="Line 295"/>
                <p:cNvSpPr>
                  <a:spLocks noChangeShapeType="1"/>
                </p:cNvSpPr>
                <p:nvPr/>
              </p:nvSpPr>
              <p:spPr bwMode="auto">
                <a:xfrm flipH="1">
                  <a:off x="1084" y="1472"/>
                  <a:ext cx="2184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84" name="Line 296"/>
                <p:cNvSpPr>
                  <a:spLocks noChangeShapeType="1"/>
                </p:cNvSpPr>
                <p:nvPr/>
              </p:nvSpPr>
              <p:spPr bwMode="auto">
                <a:xfrm flipH="1">
                  <a:off x="1864" y="1472"/>
                  <a:ext cx="146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85" name="Line 297"/>
                <p:cNvSpPr>
                  <a:spLocks noChangeShapeType="1"/>
                </p:cNvSpPr>
                <p:nvPr/>
              </p:nvSpPr>
              <p:spPr bwMode="auto">
                <a:xfrm flipH="1">
                  <a:off x="2652" y="1472"/>
                  <a:ext cx="752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86" name="Line 298"/>
                <p:cNvSpPr>
                  <a:spLocks noChangeShapeType="1"/>
                </p:cNvSpPr>
                <p:nvPr/>
              </p:nvSpPr>
              <p:spPr bwMode="auto">
                <a:xfrm>
                  <a:off x="3456" y="1476"/>
                  <a:ext cx="0" cy="7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99"/>
              <p:cNvGrpSpPr>
                <a:grpSpLocks/>
              </p:cNvGrpSpPr>
              <p:nvPr/>
            </p:nvGrpSpPr>
            <p:grpSpPr bwMode="auto">
              <a:xfrm>
                <a:off x="4279" y="3235"/>
                <a:ext cx="1102" cy="663"/>
                <a:chOff x="756" y="1280"/>
                <a:chExt cx="2846" cy="1555"/>
              </a:xfrm>
            </p:grpSpPr>
            <p:grpSp>
              <p:nvGrpSpPr>
                <p:cNvPr id="24" name="Group 300"/>
                <p:cNvGrpSpPr>
                  <a:grpSpLocks/>
                </p:cNvGrpSpPr>
                <p:nvPr/>
              </p:nvGrpSpPr>
              <p:grpSpPr bwMode="auto">
                <a:xfrm>
                  <a:off x="756" y="2259"/>
                  <a:ext cx="480" cy="576"/>
                  <a:chOff x="621" y="2798"/>
                  <a:chExt cx="480" cy="576"/>
                </a:xfrm>
              </p:grpSpPr>
              <p:sp>
                <p:nvSpPr>
                  <p:cNvPr id="10353" name="AutoShape 301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54" name="Oval 302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55" name="Oval 303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56" name="Oval 304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57" name="Oval 305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58" name="Line 3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59" name="Line 3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60" name="Line 30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61" name="Line 30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310"/>
                <p:cNvGrpSpPr>
                  <a:grpSpLocks/>
                </p:cNvGrpSpPr>
                <p:nvPr/>
              </p:nvGrpSpPr>
              <p:grpSpPr bwMode="auto">
                <a:xfrm>
                  <a:off x="1544" y="2259"/>
                  <a:ext cx="480" cy="576"/>
                  <a:chOff x="621" y="2798"/>
                  <a:chExt cx="480" cy="576"/>
                </a:xfrm>
              </p:grpSpPr>
              <p:sp>
                <p:nvSpPr>
                  <p:cNvPr id="10344" name="AutoShape 311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45" name="Oval 312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46" name="Oval 313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47" name="Oval 314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48" name="Oval 315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49" name="Line 3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50" name="Line 3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51" name="Line 31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52" name="Line 31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320"/>
                <p:cNvGrpSpPr>
                  <a:grpSpLocks/>
                </p:cNvGrpSpPr>
                <p:nvPr/>
              </p:nvGrpSpPr>
              <p:grpSpPr bwMode="auto">
                <a:xfrm>
                  <a:off x="2333" y="2258"/>
                  <a:ext cx="480" cy="576"/>
                  <a:chOff x="621" y="2798"/>
                  <a:chExt cx="480" cy="576"/>
                </a:xfrm>
              </p:grpSpPr>
              <p:sp>
                <p:nvSpPr>
                  <p:cNvPr id="10335" name="AutoShape 321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36" name="Oval 322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37" name="Oval 323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38" name="Oval 324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39" name="Oval 325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40" name="Line 3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41" name="Line 3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42" name="Line 32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43" name="Line 3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330"/>
                <p:cNvGrpSpPr>
                  <a:grpSpLocks/>
                </p:cNvGrpSpPr>
                <p:nvPr/>
              </p:nvGrpSpPr>
              <p:grpSpPr bwMode="auto">
                <a:xfrm>
                  <a:off x="3122" y="2259"/>
                  <a:ext cx="480" cy="576"/>
                  <a:chOff x="621" y="2798"/>
                  <a:chExt cx="480" cy="576"/>
                </a:xfrm>
              </p:grpSpPr>
              <p:sp>
                <p:nvSpPr>
                  <p:cNvPr id="10326" name="AutoShape 331"/>
                  <p:cNvSpPr>
                    <a:spLocks noChangeArrowheads="1"/>
                  </p:cNvSpPr>
                  <p:nvPr/>
                </p:nvSpPr>
                <p:spPr bwMode="auto">
                  <a:xfrm>
                    <a:off x="717" y="2798"/>
                    <a:ext cx="288" cy="192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27" name="Oval 332"/>
                  <p:cNvSpPr>
                    <a:spLocks noChangeArrowheads="1"/>
                  </p:cNvSpPr>
                  <p:nvPr/>
                </p:nvSpPr>
                <p:spPr bwMode="auto">
                  <a:xfrm>
                    <a:off x="621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28" name="Oval 333"/>
                  <p:cNvSpPr>
                    <a:spLocks noChangeArrowheads="1"/>
                  </p:cNvSpPr>
                  <p:nvPr/>
                </p:nvSpPr>
                <p:spPr bwMode="auto">
                  <a:xfrm>
                    <a:off x="765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29" name="Oval 334"/>
                  <p:cNvSpPr>
                    <a:spLocks noChangeArrowheads="1"/>
                  </p:cNvSpPr>
                  <p:nvPr/>
                </p:nvSpPr>
                <p:spPr bwMode="auto">
                  <a:xfrm>
                    <a:off x="909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30" name="Oval 335"/>
                  <p:cNvSpPr>
                    <a:spLocks noChangeArrowheads="1"/>
                  </p:cNvSpPr>
                  <p:nvPr/>
                </p:nvSpPr>
                <p:spPr bwMode="auto">
                  <a:xfrm>
                    <a:off x="1053" y="332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31" name="Line 3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9" y="2994"/>
                    <a:ext cx="136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32" name="Line 3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9" y="2994"/>
                    <a:ext cx="36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33" name="Line 33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85" y="2990"/>
                    <a:ext cx="48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34" name="Line 33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33" y="2990"/>
                    <a:ext cx="140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305" name="AutoShape 340"/>
                <p:cNvSpPr>
                  <a:spLocks noChangeArrowheads="1"/>
                </p:cNvSpPr>
                <p:nvPr/>
              </p:nvSpPr>
              <p:spPr bwMode="auto">
                <a:xfrm>
                  <a:off x="852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6" name="AutoShape 341"/>
                <p:cNvSpPr>
                  <a:spLocks noChangeArrowheads="1"/>
                </p:cNvSpPr>
                <p:nvPr/>
              </p:nvSpPr>
              <p:spPr bwMode="auto">
                <a:xfrm>
                  <a:off x="1640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7" name="AutoShape 342"/>
                <p:cNvSpPr>
                  <a:spLocks noChangeArrowheads="1"/>
                </p:cNvSpPr>
                <p:nvPr/>
              </p:nvSpPr>
              <p:spPr bwMode="auto">
                <a:xfrm>
                  <a:off x="2429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8" name="AutoShape 343"/>
                <p:cNvSpPr>
                  <a:spLocks noChangeArrowheads="1"/>
                </p:cNvSpPr>
                <p:nvPr/>
              </p:nvSpPr>
              <p:spPr bwMode="auto">
                <a:xfrm>
                  <a:off x="3218" y="1280"/>
                  <a:ext cx="288" cy="192"/>
                </a:xfrm>
                <a:prstGeom prst="flowChartProcess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9" name="Line 344"/>
                <p:cNvSpPr>
                  <a:spLocks noChangeShapeType="1"/>
                </p:cNvSpPr>
                <p:nvPr/>
              </p:nvSpPr>
              <p:spPr bwMode="auto">
                <a:xfrm>
                  <a:off x="908" y="1472"/>
                  <a:ext cx="0" cy="7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0" name="Line 345"/>
                <p:cNvSpPr>
                  <a:spLocks noChangeShapeType="1"/>
                </p:cNvSpPr>
                <p:nvPr/>
              </p:nvSpPr>
              <p:spPr bwMode="auto">
                <a:xfrm>
                  <a:off x="948" y="1472"/>
                  <a:ext cx="748" cy="7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1" name="Line 346"/>
                <p:cNvSpPr>
                  <a:spLocks noChangeShapeType="1"/>
                </p:cNvSpPr>
                <p:nvPr/>
              </p:nvSpPr>
              <p:spPr bwMode="auto">
                <a:xfrm>
                  <a:off x="1012" y="1476"/>
                  <a:ext cx="148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2" name="Line 347"/>
                <p:cNvSpPr>
                  <a:spLocks noChangeShapeType="1"/>
                </p:cNvSpPr>
                <p:nvPr/>
              </p:nvSpPr>
              <p:spPr bwMode="auto">
                <a:xfrm>
                  <a:off x="1088" y="1472"/>
                  <a:ext cx="2184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3" name="Line 348"/>
                <p:cNvSpPr>
                  <a:spLocks noChangeShapeType="1"/>
                </p:cNvSpPr>
                <p:nvPr/>
              </p:nvSpPr>
              <p:spPr bwMode="auto">
                <a:xfrm flipH="1">
                  <a:off x="956" y="1472"/>
                  <a:ext cx="740" cy="7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4" name="Line 349"/>
                <p:cNvSpPr>
                  <a:spLocks noChangeShapeType="1"/>
                </p:cNvSpPr>
                <p:nvPr/>
              </p:nvSpPr>
              <p:spPr bwMode="auto">
                <a:xfrm>
                  <a:off x="940" y="2260"/>
                  <a:ext cx="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5" name="Line 350"/>
                <p:cNvSpPr>
                  <a:spLocks noChangeShapeType="1"/>
                </p:cNvSpPr>
                <p:nvPr/>
              </p:nvSpPr>
              <p:spPr bwMode="auto">
                <a:xfrm>
                  <a:off x="1748" y="1472"/>
                  <a:ext cx="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6" name="Line 351"/>
                <p:cNvSpPr>
                  <a:spLocks noChangeShapeType="1"/>
                </p:cNvSpPr>
                <p:nvPr/>
              </p:nvSpPr>
              <p:spPr bwMode="auto">
                <a:xfrm>
                  <a:off x="1808" y="1476"/>
                  <a:ext cx="736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7" name="Line 352"/>
                <p:cNvSpPr>
                  <a:spLocks noChangeShapeType="1"/>
                </p:cNvSpPr>
                <p:nvPr/>
              </p:nvSpPr>
              <p:spPr bwMode="auto">
                <a:xfrm>
                  <a:off x="1872" y="1472"/>
                  <a:ext cx="1456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8" name="Line 353"/>
                <p:cNvSpPr>
                  <a:spLocks noChangeShapeType="1"/>
                </p:cNvSpPr>
                <p:nvPr/>
              </p:nvSpPr>
              <p:spPr bwMode="auto">
                <a:xfrm flipH="1">
                  <a:off x="1016" y="1472"/>
                  <a:ext cx="146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9" name="Line 354"/>
                <p:cNvSpPr>
                  <a:spLocks noChangeShapeType="1"/>
                </p:cNvSpPr>
                <p:nvPr/>
              </p:nvSpPr>
              <p:spPr bwMode="auto">
                <a:xfrm flipH="1">
                  <a:off x="1796" y="1472"/>
                  <a:ext cx="748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20" name="Line 355"/>
                <p:cNvSpPr>
                  <a:spLocks noChangeShapeType="1"/>
                </p:cNvSpPr>
                <p:nvPr/>
              </p:nvSpPr>
              <p:spPr bwMode="auto">
                <a:xfrm flipH="1">
                  <a:off x="2604" y="1476"/>
                  <a:ext cx="0" cy="7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21" name="Line 356"/>
                <p:cNvSpPr>
                  <a:spLocks noChangeShapeType="1"/>
                </p:cNvSpPr>
                <p:nvPr/>
              </p:nvSpPr>
              <p:spPr bwMode="auto">
                <a:xfrm>
                  <a:off x="2656" y="1472"/>
                  <a:ext cx="740" cy="7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22" name="Line 357"/>
                <p:cNvSpPr>
                  <a:spLocks noChangeShapeType="1"/>
                </p:cNvSpPr>
                <p:nvPr/>
              </p:nvSpPr>
              <p:spPr bwMode="auto">
                <a:xfrm flipH="1">
                  <a:off x="1084" y="1472"/>
                  <a:ext cx="2184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23" name="Line 358"/>
                <p:cNvSpPr>
                  <a:spLocks noChangeShapeType="1"/>
                </p:cNvSpPr>
                <p:nvPr/>
              </p:nvSpPr>
              <p:spPr bwMode="auto">
                <a:xfrm flipH="1">
                  <a:off x="1864" y="1472"/>
                  <a:ext cx="1460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24" name="Line 359"/>
                <p:cNvSpPr>
                  <a:spLocks noChangeShapeType="1"/>
                </p:cNvSpPr>
                <p:nvPr/>
              </p:nvSpPr>
              <p:spPr bwMode="auto">
                <a:xfrm flipH="1">
                  <a:off x="2652" y="1472"/>
                  <a:ext cx="752" cy="7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25" name="Line 360"/>
                <p:cNvSpPr>
                  <a:spLocks noChangeShapeType="1"/>
                </p:cNvSpPr>
                <p:nvPr/>
              </p:nvSpPr>
              <p:spPr bwMode="auto">
                <a:xfrm>
                  <a:off x="3456" y="1476"/>
                  <a:ext cx="0" cy="7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89" name="Line 361"/>
              <p:cNvSpPr>
                <a:spLocks noChangeShapeType="1"/>
              </p:cNvSpPr>
              <p:nvPr/>
            </p:nvSpPr>
            <p:spPr bwMode="auto">
              <a:xfrm flipH="1">
                <a:off x="731" y="2629"/>
                <a:ext cx="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0" name="Line 362"/>
              <p:cNvSpPr>
                <a:spLocks noChangeShapeType="1"/>
              </p:cNvSpPr>
              <p:nvPr/>
            </p:nvSpPr>
            <p:spPr bwMode="auto">
              <a:xfrm flipH="1">
                <a:off x="1027" y="2633"/>
                <a:ext cx="0" cy="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1" name="Line 363"/>
              <p:cNvSpPr>
                <a:spLocks noChangeShapeType="1"/>
              </p:cNvSpPr>
              <p:nvPr/>
            </p:nvSpPr>
            <p:spPr bwMode="auto">
              <a:xfrm>
                <a:off x="1339" y="2637"/>
                <a:ext cx="0" cy="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2" name="Line 364"/>
              <p:cNvSpPr>
                <a:spLocks noChangeShapeType="1"/>
              </p:cNvSpPr>
              <p:nvPr/>
            </p:nvSpPr>
            <p:spPr bwMode="auto">
              <a:xfrm>
                <a:off x="3371" y="2625"/>
                <a:ext cx="0" cy="6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3" name="Line 365"/>
              <p:cNvSpPr>
                <a:spLocks noChangeShapeType="1"/>
              </p:cNvSpPr>
              <p:nvPr/>
            </p:nvSpPr>
            <p:spPr bwMode="auto">
              <a:xfrm>
                <a:off x="3063" y="2629"/>
                <a:ext cx="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4" name="Line 366"/>
              <p:cNvSpPr>
                <a:spLocks noChangeShapeType="1"/>
              </p:cNvSpPr>
              <p:nvPr/>
            </p:nvSpPr>
            <p:spPr bwMode="auto">
              <a:xfrm flipH="1">
                <a:off x="3999" y="2637"/>
                <a:ext cx="0" cy="5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5" name="Line 367"/>
              <p:cNvSpPr>
                <a:spLocks noChangeShapeType="1"/>
              </p:cNvSpPr>
              <p:nvPr/>
            </p:nvSpPr>
            <p:spPr bwMode="auto">
              <a:xfrm flipH="1">
                <a:off x="4391" y="2633"/>
                <a:ext cx="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6" name="Line 368"/>
              <p:cNvSpPr>
                <a:spLocks noChangeShapeType="1"/>
              </p:cNvSpPr>
              <p:nvPr/>
            </p:nvSpPr>
            <p:spPr bwMode="auto">
              <a:xfrm>
                <a:off x="2047" y="2629"/>
                <a:ext cx="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7" name="Line 369"/>
              <p:cNvSpPr>
                <a:spLocks noChangeShapeType="1"/>
              </p:cNvSpPr>
              <p:nvPr/>
            </p:nvSpPr>
            <p:spPr bwMode="auto">
              <a:xfrm flipH="1">
                <a:off x="2363" y="2621"/>
                <a:ext cx="0" cy="6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8" name="Line 370"/>
              <p:cNvSpPr>
                <a:spLocks noChangeShapeType="1"/>
              </p:cNvSpPr>
              <p:nvPr/>
            </p:nvSpPr>
            <p:spPr bwMode="auto">
              <a:xfrm flipH="1">
                <a:off x="2659" y="2629"/>
                <a:ext cx="0" cy="6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9" name="Line 371"/>
              <p:cNvSpPr>
                <a:spLocks noChangeShapeType="1"/>
              </p:cNvSpPr>
              <p:nvPr/>
            </p:nvSpPr>
            <p:spPr bwMode="auto">
              <a:xfrm>
                <a:off x="4699" y="2629"/>
                <a:ext cx="0" cy="6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0" name="Line 372"/>
              <p:cNvSpPr>
                <a:spLocks noChangeShapeType="1"/>
              </p:cNvSpPr>
              <p:nvPr/>
            </p:nvSpPr>
            <p:spPr bwMode="auto">
              <a:xfrm flipH="1">
                <a:off x="5011" y="2629"/>
                <a:ext cx="0" cy="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5" name="Footer Placeholder 37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2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2789" r="27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945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explore	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Which network suits which type of communication?</a:t>
            </a:r>
          </a:p>
          <a:p>
            <a:endParaRPr lang="en-US" dirty="0" smtClean="0"/>
          </a:p>
          <a:p>
            <a:r>
              <a:rPr lang="en-US" dirty="0" smtClean="0"/>
              <a:t>Find the networks used in modern machines – Mira, Blue Waters, Stampede, </a:t>
            </a:r>
            <a:r>
              <a:rPr lang="en-US" dirty="0" err="1" smtClean="0"/>
              <a:t>Tianhe</a:t>
            </a:r>
            <a:r>
              <a:rPr lang="en-US" dirty="0" smtClean="0"/>
              <a:t>, K computer.</a:t>
            </a:r>
          </a:p>
          <a:p>
            <a:endParaRPr lang="en-US" dirty="0"/>
          </a:p>
          <a:p>
            <a:r>
              <a:rPr lang="en-US" dirty="0" smtClean="0"/>
              <a:t>How does one embed one topology in another topology?</a:t>
            </a:r>
          </a:p>
          <a:p>
            <a:endParaRPr lang="en-US" dirty="0" smtClean="0"/>
          </a:p>
          <a:p>
            <a:r>
              <a:rPr lang="en-US" dirty="0" smtClean="0"/>
              <a:t>How would you connect processors?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8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Memory Systems</a:t>
            </a:r>
          </a:p>
        </p:txBody>
      </p:sp>
      <p:sp>
        <p:nvSpPr>
          <p:cNvPr id="3075" name="Oval 3"/>
          <p:cNvSpPr>
            <a:spLocks noChangeArrowheads="1"/>
          </p:cNvSpPr>
          <p:nvPr/>
        </p:nvSpPr>
        <p:spPr bwMode="auto">
          <a:xfrm>
            <a:off x="990600" y="19050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PE0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28600" y="3124200"/>
            <a:ext cx="9906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Mem0</a:t>
            </a:r>
          </a:p>
        </p:txBody>
      </p:sp>
      <p:sp>
        <p:nvSpPr>
          <p:cNvPr id="3082" name="Line 13"/>
          <p:cNvSpPr>
            <a:spLocks noChangeShapeType="1"/>
          </p:cNvSpPr>
          <p:nvPr/>
        </p:nvSpPr>
        <p:spPr bwMode="auto">
          <a:xfrm flipH="1">
            <a:off x="685799" y="2590800"/>
            <a:ext cx="826005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n w="28575" cmpd="sng">
                <a:solidFill>
                  <a:srgbClr val="000000"/>
                </a:solidFill>
              </a:ln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Interconnect Topologies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1524000" y="25908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295400" y="3733800"/>
            <a:ext cx="990600" cy="533400"/>
          </a:xfrm>
          <a:prstGeom prst="rect">
            <a:avLst/>
          </a:prstGeom>
          <a:solidFill>
            <a:srgbClr val="B9BEC7"/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20" name="Oval 3"/>
          <p:cNvSpPr>
            <a:spLocks noChangeArrowheads="1"/>
          </p:cNvSpPr>
          <p:nvPr/>
        </p:nvSpPr>
        <p:spPr bwMode="auto">
          <a:xfrm>
            <a:off x="3276600" y="19812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PE1</a:t>
            </a:r>
            <a:endParaRPr lang="en-US" dirty="0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2514600" y="3200400"/>
            <a:ext cx="9906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Mem1</a:t>
            </a:r>
            <a:endParaRPr lang="en-US" dirty="0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 flipH="1">
            <a:off x="2971799" y="2667000"/>
            <a:ext cx="826005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n w="28575" cmpd="sng">
                <a:solidFill>
                  <a:srgbClr val="000000"/>
                </a:solidFill>
              </a:ln>
            </a:endParaRPr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>
            <a:off x="3810000" y="26670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581400" y="3810000"/>
            <a:ext cx="990600" cy="533400"/>
          </a:xfrm>
          <a:prstGeom prst="rect">
            <a:avLst/>
          </a:prstGeom>
          <a:solidFill>
            <a:srgbClr val="B9BEC7"/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25" name="Oval 3"/>
          <p:cNvSpPr>
            <a:spLocks noChangeArrowheads="1"/>
          </p:cNvSpPr>
          <p:nvPr/>
        </p:nvSpPr>
        <p:spPr bwMode="auto">
          <a:xfrm>
            <a:off x="5562600" y="19812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PE2</a:t>
            </a:r>
            <a:endParaRPr lang="en-US" dirty="0"/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4800600" y="3200400"/>
            <a:ext cx="9906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Mem2</a:t>
            </a:r>
            <a:endParaRPr lang="en-US" dirty="0"/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 flipH="1">
            <a:off x="5257799" y="2667000"/>
            <a:ext cx="826005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n w="28575" cmpd="sng">
                <a:solidFill>
                  <a:srgbClr val="000000"/>
                </a:solidFill>
              </a:ln>
            </a:endParaRPr>
          </a:p>
        </p:txBody>
      </p:sp>
      <p:sp>
        <p:nvSpPr>
          <p:cNvPr id="28" name="Line 13"/>
          <p:cNvSpPr>
            <a:spLocks noChangeShapeType="1"/>
          </p:cNvSpPr>
          <p:nvPr/>
        </p:nvSpPr>
        <p:spPr bwMode="auto">
          <a:xfrm>
            <a:off x="6096000" y="26670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5867400" y="3810000"/>
            <a:ext cx="990600" cy="533400"/>
          </a:xfrm>
          <a:prstGeom prst="rect">
            <a:avLst/>
          </a:prstGeom>
          <a:solidFill>
            <a:srgbClr val="B9BEC7"/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30" name="Oval 3"/>
          <p:cNvSpPr>
            <a:spLocks noChangeArrowheads="1"/>
          </p:cNvSpPr>
          <p:nvPr/>
        </p:nvSpPr>
        <p:spPr bwMode="auto">
          <a:xfrm>
            <a:off x="7772400" y="19812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PEN</a:t>
            </a:r>
            <a:endParaRPr lang="en-US" dirty="0"/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7010400" y="3200400"/>
            <a:ext cx="9906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 smtClean="0"/>
              <a:t>MemN</a:t>
            </a:r>
            <a:endParaRPr lang="en-US" dirty="0"/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 flipH="1">
            <a:off x="7467599" y="2667000"/>
            <a:ext cx="826005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n w="28575" cmpd="sng">
                <a:solidFill>
                  <a:srgbClr val="000000"/>
                </a:solidFill>
              </a:ln>
            </a:endParaRPr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8305800" y="26670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8077200" y="3810000"/>
            <a:ext cx="990600" cy="533400"/>
          </a:xfrm>
          <a:prstGeom prst="rect">
            <a:avLst/>
          </a:prstGeom>
          <a:solidFill>
            <a:srgbClr val="B9BEC7"/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48768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Locality of data is exposed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But beyond that…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029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Programmer’s View</a:t>
            </a:r>
          </a:p>
        </p:txBody>
      </p:sp>
      <p:sp>
        <p:nvSpPr>
          <p:cNvPr id="3075" name="Oval 3"/>
          <p:cNvSpPr>
            <a:spLocks noChangeArrowheads="1"/>
          </p:cNvSpPr>
          <p:nvPr/>
        </p:nvSpPr>
        <p:spPr bwMode="auto">
          <a:xfrm>
            <a:off x="12192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PE0</a:t>
            </a:r>
          </a:p>
        </p:txBody>
      </p:sp>
      <p:sp>
        <p:nvSpPr>
          <p:cNvPr id="3076" name="Oval 4"/>
          <p:cNvSpPr>
            <a:spLocks noChangeArrowheads="1"/>
          </p:cNvSpPr>
          <p:nvPr/>
        </p:nvSpPr>
        <p:spPr bwMode="auto">
          <a:xfrm>
            <a:off x="23622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PE1</a:t>
            </a:r>
            <a:endParaRPr lang="en-US" dirty="0"/>
          </a:p>
        </p:txBody>
      </p:sp>
      <p:sp>
        <p:nvSpPr>
          <p:cNvPr id="3077" name="Oval 5"/>
          <p:cNvSpPr>
            <a:spLocks noChangeArrowheads="1"/>
          </p:cNvSpPr>
          <p:nvPr/>
        </p:nvSpPr>
        <p:spPr bwMode="auto">
          <a:xfrm>
            <a:off x="67818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PEN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1143000" y="3048000"/>
            <a:ext cx="7010400" cy="10668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 smtClean="0"/>
              <a:t>Rest of the System</a:t>
            </a:r>
            <a:endParaRPr lang="en-US" sz="2800" dirty="0"/>
          </a:p>
        </p:txBody>
      </p:sp>
      <p:sp>
        <p:nvSpPr>
          <p:cNvPr id="3082" name="Line 13"/>
          <p:cNvSpPr>
            <a:spLocks noChangeShapeType="1"/>
          </p:cNvSpPr>
          <p:nvPr/>
        </p:nvSpPr>
        <p:spPr bwMode="auto">
          <a:xfrm>
            <a:off x="17526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Line 14"/>
          <p:cNvSpPr>
            <a:spLocks noChangeShapeType="1"/>
          </p:cNvSpPr>
          <p:nvPr/>
        </p:nvSpPr>
        <p:spPr bwMode="auto">
          <a:xfrm>
            <a:off x="28194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Line 15"/>
          <p:cNvSpPr>
            <a:spLocks noChangeShapeType="1"/>
          </p:cNvSpPr>
          <p:nvPr/>
        </p:nvSpPr>
        <p:spPr bwMode="auto">
          <a:xfrm>
            <a:off x="73152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Interconnect Topologies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3505200" y="1752600"/>
            <a:ext cx="990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PE2</a:t>
            </a:r>
            <a:endParaRPr lang="en-US" dirty="0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3962400" y="2438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4495800"/>
            <a:ext cx="7467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How is the rest of the system connected?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Why do I care?</a:t>
            </a:r>
            <a:endParaRPr lang="en-US" sz="2400" dirty="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219200" y="2438400"/>
            <a:ext cx="9906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Mem0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362200" y="2438400"/>
            <a:ext cx="9906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Mem1</a:t>
            </a:r>
            <a:endParaRPr lang="en-US" dirty="0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581400" y="2438400"/>
            <a:ext cx="9906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Mem2</a:t>
            </a:r>
            <a:endParaRPr lang="en-US" dirty="0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858000" y="2438400"/>
            <a:ext cx="9906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 smtClean="0"/>
              <a:t>MemN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6477000" y="4191000"/>
            <a:ext cx="2286000" cy="9144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Ring, Star, Butterfly, Mesh, Torus, Tree..</a:t>
            </a:r>
            <a:endParaRPr lang="en-US" dirty="0"/>
          </a:p>
        </p:txBody>
      </p:sp>
      <p:sp>
        <p:nvSpPr>
          <p:cNvPr id="25" name="Rectangular Callout 24"/>
          <p:cNvSpPr/>
          <p:nvPr/>
        </p:nvSpPr>
        <p:spPr>
          <a:xfrm>
            <a:off x="3352800" y="5105400"/>
            <a:ext cx="1905000" cy="6858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5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Commonly Discussed Network Topologies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" y="1140694"/>
            <a:ext cx="9128329" cy="48029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5867400"/>
            <a:ext cx="34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a lecture by Prof Heath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32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Commonly Discussed Network Topologies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175321"/>
            <a:ext cx="8662591" cy="51492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867400"/>
            <a:ext cx="34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a lecture by Prof Heath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7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Commonly Discussed Network Topologies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Interconnect Topologies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95600" y="5410200"/>
            <a:ext cx="190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Multi-tier all-to-all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673" y="1752600"/>
            <a:ext cx="922167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Topology requirements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things to 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Must connect each processor to all others. i.e. </a:t>
            </a:r>
            <a:r>
              <a:rPr lang="en-US" dirty="0"/>
              <a:t>i</a:t>
            </a:r>
            <a:r>
              <a:rPr lang="en-US" dirty="0" smtClean="0"/>
              <a:t>t should be possible to send “messages” between any pair of processors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Must allow for physically viable arrangements (try arranging a star for thousands of processors)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physically viable arrangement should be economically affordable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Interconnect Topologies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30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Illinois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46A02"/>
      </a:accent1>
      <a:accent2>
        <a:srgbClr val="002A7E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1919</TotalTime>
  <Words>1275</Words>
  <Application>Microsoft Macintosh PowerPoint</Application>
  <PresentationFormat>On-screen Show (4:3)</PresentationFormat>
  <Paragraphs>350</Paragraphs>
  <Slides>32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Origin</vt:lpstr>
      <vt:lpstr>SmartDraw</vt:lpstr>
      <vt:lpstr>Interconnect Topologies</vt:lpstr>
      <vt:lpstr>Shared Memory</vt:lpstr>
      <vt:lpstr>Not entirely true!</vt:lpstr>
      <vt:lpstr>Distributed Memory Systems</vt:lpstr>
      <vt:lpstr>Programmer’s View</vt:lpstr>
      <vt:lpstr>Commonly Discussed Network Topologies</vt:lpstr>
      <vt:lpstr>Commonly Discussed Network Topologies</vt:lpstr>
      <vt:lpstr>Commonly Discussed Network Topologies</vt:lpstr>
      <vt:lpstr>Basic Topology requirements</vt:lpstr>
      <vt:lpstr>Basic Topology requirements</vt:lpstr>
      <vt:lpstr>Topology Basic definitions</vt:lpstr>
      <vt:lpstr>How to Judge a Topology </vt:lpstr>
      <vt:lpstr>Fully Connected Network</vt:lpstr>
      <vt:lpstr>Chains</vt:lpstr>
      <vt:lpstr>2D Meshes (say P = k * k)</vt:lpstr>
      <vt:lpstr>PowerPoint Presentation</vt:lpstr>
      <vt:lpstr>Are Hypercubes optimal? Moore Graphs</vt:lpstr>
      <vt:lpstr>Known Moore graphs</vt:lpstr>
      <vt:lpstr>Why did Hypercubes Die?</vt:lpstr>
      <vt:lpstr>Rings (k-ary 1-cube, or wrapped chain)</vt:lpstr>
      <vt:lpstr>2D Torus (k-ary 2-cube)</vt:lpstr>
      <vt:lpstr>k-ary n-cube </vt:lpstr>
      <vt:lpstr>Multi-tier Networks</vt:lpstr>
      <vt:lpstr>Switches and Indirect networks</vt:lpstr>
      <vt:lpstr>PowerPoint Presentation</vt:lpstr>
      <vt:lpstr>PowerPoint Presentation</vt:lpstr>
      <vt:lpstr>Butterfly</vt:lpstr>
      <vt:lpstr>Butterfly</vt:lpstr>
      <vt:lpstr>Omega networks</vt:lpstr>
      <vt:lpstr>Fat Tree/Clos Topology</vt:lpstr>
      <vt:lpstr>Summary</vt:lpstr>
      <vt:lpstr>Things to explore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CS420: Introduction</dc:title>
  <dc:creator>bhatele</dc:creator>
  <cp:lastModifiedBy>Laxmikant Kale</cp:lastModifiedBy>
  <cp:revision>225</cp:revision>
  <dcterms:created xsi:type="dcterms:W3CDTF">2006-08-16T00:00:00Z</dcterms:created>
  <dcterms:modified xsi:type="dcterms:W3CDTF">2015-04-03T17:25:57Z</dcterms:modified>
</cp:coreProperties>
</file>